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8"/>
  </p:notesMasterIdLst>
  <p:sldIdLst>
    <p:sldId id="259" r:id="rId4"/>
    <p:sldId id="260" r:id="rId5"/>
    <p:sldId id="261" r:id="rId6"/>
    <p:sldId id="263"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42" autoAdjust="0"/>
    <p:restoredTop sz="94660"/>
  </p:normalViewPr>
  <p:slideViewPr>
    <p:cSldViewPr>
      <p:cViewPr varScale="1">
        <p:scale>
          <a:sx n="70" d="100"/>
          <a:sy n="70" d="100"/>
        </p:scale>
        <p:origin x="-117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8.wmf"/><Relationship Id="rId7" Type="http://schemas.openxmlformats.org/officeDocument/2006/relationships/image" Target="../media/image22.wmf"/><Relationship Id="rId2" Type="http://schemas.openxmlformats.org/officeDocument/2006/relationships/image" Target="../media/image17.wmf"/><Relationship Id="rId1" Type="http://schemas.openxmlformats.org/officeDocument/2006/relationships/image" Target="../media/image16.wmf"/><Relationship Id="rId6" Type="http://schemas.openxmlformats.org/officeDocument/2006/relationships/image" Target="../media/image21.wmf"/><Relationship Id="rId11" Type="http://schemas.openxmlformats.org/officeDocument/2006/relationships/image" Target="../media/image26.wmf"/><Relationship Id="rId5" Type="http://schemas.openxmlformats.org/officeDocument/2006/relationships/image" Target="../media/image20.wmf"/><Relationship Id="rId10" Type="http://schemas.openxmlformats.org/officeDocument/2006/relationships/image" Target="../media/image25.wmf"/><Relationship Id="rId4" Type="http://schemas.openxmlformats.org/officeDocument/2006/relationships/image" Target="../media/image19.wmf"/><Relationship Id="rId9" Type="http://schemas.openxmlformats.org/officeDocument/2006/relationships/image" Target="../media/image2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image" Target="../media/image85.wmf"/><Relationship Id="rId7" Type="http://schemas.openxmlformats.org/officeDocument/2006/relationships/image" Target="../media/image99.wmf"/><Relationship Id="rId12" Type="http://schemas.openxmlformats.org/officeDocument/2006/relationships/image" Target="../media/image103.wmf"/><Relationship Id="rId2" Type="http://schemas.openxmlformats.org/officeDocument/2006/relationships/image" Target="../media/image97.wmf"/><Relationship Id="rId1" Type="http://schemas.openxmlformats.org/officeDocument/2006/relationships/image" Target="../media/image89.wmf"/><Relationship Id="rId6" Type="http://schemas.openxmlformats.org/officeDocument/2006/relationships/image" Target="../media/image98.wmf"/><Relationship Id="rId11" Type="http://schemas.openxmlformats.org/officeDocument/2006/relationships/image" Target="../media/image102.wmf"/><Relationship Id="rId5" Type="http://schemas.openxmlformats.org/officeDocument/2006/relationships/image" Target="../media/image84.wmf"/><Relationship Id="rId10" Type="http://schemas.openxmlformats.org/officeDocument/2006/relationships/image" Target="../media/image101.wmf"/><Relationship Id="rId4" Type="http://schemas.openxmlformats.org/officeDocument/2006/relationships/image" Target="../media/image79.wmf"/><Relationship Id="rId9" Type="http://schemas.openxmlformats.org/officeDocument/2006/relationships/image" Target="../media/image100.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08.wmf"/><Relationship Id="rId2" Type="http://schemas.openxmlformats.org/officeDocument/2006/relationships/image" Target="../media/image107.wmf"/><Relationship Id="rId1" Type="http://schemas.openxmlformats.org/officeDocument/2006/relationships/image" Target="../media/image106.wmf"/><Relationship Id="rId6" Type="http://schemas.openxmlformats.org/officeDocument/2006/relationships/image" Target="../media/image111.wmf"/><Relationship Id="rId5" Type="http://schemas.openxmlformats.org/officeDocument/2006/relationships/image" Target="../media/image110.wmf"/><Relationship Id="rId4" Type="http://schemas.openxmlformats.org/officeDocument/2006/relationships/image" Target="../media/image10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 Id="rId6" Type="http://schemas.openxmlformats.org/officeDocument/2006/relationships/image" Target="../media/image118.wmf"/><Relationship Id="rId5" Type="http://schemas.openxmlformats.org/officeDocument/2006/relationships/image" Target="../media/image117.wmf"/><Relationship Id="rId4" Type="http://schemas.openxmlformats.org/officeDocument/2006/relationships/image" Target="../media/image116.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126.wmf"/><Relationship Id="rId3" Type="http://schemas.openxmlformats.org/officeDocument/2006/relationships/image" Target="../media/image121.wmf"/><Relationship Id="rId7" Type="http://schemas.openxmlformats.org/officeDocument/2006/relationships/image" Target="../media/image125.wmf"/><Relationship Id="rId12" Type="http://schemas.openxmlformats.org/officeDocument/2006/relationships/image" Target="../media/image130.wmf"/><Relationship Id="rId2" Type="http://schemas.openxmlformats.org/officeDocument/2006/relationships/image" Target="../media/image120.wmf"/><Relationship Id="rId1" Type="http://schemas.openxmlformats.org/officeDocument/2006/relationships/image" Target="../media/image119.wmf"/><Relationship Id="rId6" Type="http://schemas.openxmlformats.org/officeDocument/2006/relationships/image" Target="../media/image124.wmf"/><Relationship Id="rId11" Type="http://schemas.openxmlformats.org/officeDocument/2006/relationships/image" Target="../media/image129.wmf"/><Relationship Id="rId5" Type="http://schemas.openxmlformats.org/officeDocument/2006/relationships/image" Target="../media/image123.wmf"/><Relationship Id="rId10" Type="http://schemas.openxmlformats.org/officeDocument/2006/relationships/image" Target="../media/image128.wmf"/><Relationship Id="rId4" Type="http://schemas.openxmlformats.org/officeDocument/2006/relationships/image" Target="../media/image122.wmf"/><Relationship Id="rId9" Type="http://schemas.openxmlformats.org/officeDocument/2006/relationships/image" Target="../media/image12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 Id="rId6" Type="http://schemas.openxmlformats.org/officeDocument/2006/relationships/image" Target="../media/image136.wmf"/><Relationship Id="rId5" Type="http://schemas.openxmlformats.org/officeDocument/2006/relationships/image" Target="../media/image135.wmf"/><Relationship Id="rId4" Type="http://schemas.openxmlformats.org/officeDocument/2006/relationships/image" Target="../media/image134.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146.wmf"/><Relationship Id="rId3" Type="http://schemas.openxmlformats.org/officeDocument/2006/relationships/image" Target="../media/image141.wmf"/><Relationship Id="rId7" Type="http://schemas.openxmlformats.org/officeDocument/2006/relationships/image" Target="../media/image145.wmf"/><Relationship Id="rId2" Type="http://schemas.openxmlformats.org/officeDocument/2006/relationships/image" Target="../media/image140.wmf"/><Relationship Id="rId1" Type="http://schemas.openxmlformats.org/officeDocument/2006/relationships/image" Target="../media/image139.wmf"/><Relationship Id="rId6" Type="http://schemas.openxmlformats.org/officeDocument/2006/relationships/image" Target="../media/image144.wmf"/><Relationship Id="rId5" Type="http://schemas.openxmlformats.org/officeDocument/2006/relationships/image" Target="../media/image143.wmf"/><Relationship Id="rId10" Type="http://schemas.openxmlformats.org/officeDocument/2006/relationships/image" Target="../media/image148.wmf"/><Relationship Id="rId4" Type="http://schemas.openxmlformats.org/officeDocument/2006/relationships/image" Target="../media/image142.wmf"/><Relationship Id="rId9" Type="http://schemas.openxmlformats.org/officeDocument/2006/relationships/image" Target="../media/image147.wmf"/></Relationships>
</file>

<file path=ppt/drawings/_rels/vmlDrawing16.vml.rels><?xml version="1.0" encoding="UTF-8" standalone="yes"?>
<Relationships xmlns="http://schemas.openxmlformats.org/package/2006/relationships"><Relationship Id="rId8" Type="http://schemas.openxmlformats.org/officeDocument/2006/relationships/image" Target="../media/image156.wmf"/><Relationship Id="rId13" Type="http://schemas.openxmlformats.org/officeDocument/2006/relationships/image" Target="../media/image161.wmf"/><Relationship Id="rId3" Type="http://schemas.openxmlformats.org/officeDocument/2006/relationships/image" Target="../media/image151.wmf"/><Relationship Id="rId7" Type="http://schemas.openxmlformats.org/officeDocument/2006/relationships/image" Target="../media/image155.wmf"/><Relationship Id="rId12" Type="http://schemas.openxmlformats.org/officeDocument/2006/relationships/image" Target="../media/image160.wmf"/><Relationship Id="rId2" Type="http://schemas.openxmlformats.org/officeDocument/2006/relationships/image" Target="../media/image150.wmf"/><Relationship Id="rId16" Type="http://schemas.openxmlformats.org/officeDocument/2006/relationships/image" Target="../media/image164.wmf"/><Relationship Id="rId1" Type="http://schemas.openxmlformats.org/officeDocument/2006/relationships/image" Target="../media/image149.wmf"/><Relationship Id="rId6" Type="http://schemas.openxmlformats.org/officeDocument/2006/relationships/image" Target="../media/image154.wmf"/><Relationship Id="rId11" Type="http://schemas.openxmlformats.org/officeDocument/2006/relationships/image" Target="../media/image159.wmf"/><Relationship Id="rId5" Type="http://schemas.openxmlformats.org/officeDocument/2006/relationships/image" Target="../media/image153.wmf"/><Relationship Id="rId15" Type="http://schemas.openxmlformats.org/officeDocument/2006/relationships/image" Target="../media/image163.wmf"/><Relationship Id="rId10" Type="http://schemas.openxmlformats.org/officeDocument/2006/relationships/image" Target="../media/image158.wmf"/><Relationship Id="rId4" Type="http://schemas.openxmlformats.org/officeDocument/2006/relationships/image" Target="../media/image152.wmf"/><Relationship Id="rId9" Type="http://schemas.openxmlformats.org/officeDocument/2006/relationships/image" Target="../media/image157.wmf"/><Relationship Id="rId14" Type="http://schemas.openxmlformats.org/officeDocument/2006/relationships/image" Target="../media/image162.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171.wmf"/><Relationship Id="rId3" Type="http://schemas.openxmlformats.org/officeDocument/2006/relationships/image" Target="../media/image166.wmf"/><Relationship Id="rId7" Type="http://schemas.openxmlformats.org/officeDocument/2006/relationships/image" Target="../media/image170.wmf"/><Relationship Id="rId2" Type="http://schemas.openxmlformats.org/officeDocument/2006/relationships/image" Target="../media/image152.wmf"/><Relationship Id="rId1" Type="http://schemas.openxmlformats.org/officeDocument/2006/relationships/image" Target="../media/image165.wmf"/><Relationship Id="rId6" Type="http://schemas.openxmlformats.org/officeDocument/2006/relationships/image" Target="../media/image169.wmf"/><Relationship Id="rId5" Type="http://schemas.openxmlformats.org/officeDocument/2006/relationships/image" Target="../media/image168.wmf"/><Relationship Id="rId4" Type="http://schemas.openxmlformats.org/officeDocument/2006/relationships/image" Target="../media/image167.w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image" Target="../media/image38.wmf"/><Relationship Id="rId18" Type="http://schemas.openxmlformats.org/officeDocument/2006/relationships/image" Target="../media/image43.wmf"/><Relationship Id="rId3" Type="http://schemas.openxmlformats.org/officeDocument/2006/relationships/image" Target="../media/image30.wmf"/><Relationship Id="rId7" Type="http://schemas.openxmlformats.org/officeDocument/2006/relationships/image" Target="../media/image18.wmf"/><Relationship Id="rId12" Type="http://schemas.openxmlformats.org/officeDocument/2006/relationships/image" Target="../media/image37.wmf"/><Relationship Id="rId17" Type="http://schemas.openxmlformats.org/officeDocument/2006/relationships/image" Target="../media/image42.wmf"/><Relationship Id="rId2" Type="http://schemas.openxmlformats.org/officeDocument/2006/relationships/image" Target="../media/image29.wmf"/><Relationship Id="rId16" Type="http://schemas.openxmlformats.org/officeDocument/2006/relationships/image" Target="../media/image41.wmf"/><Relationship Id="rId1" Type="http://schemas.openxmlformats.org/officeDocument/2006/relationships/image" Target="../media/image28.wmf"/><Relationship Id="rId6" Type="http://schemas.openxmlformats.org/officeDocument/2006/relationships/image" Target="../media/image17.wmf"/><Relationship Id="rId11" Type="http://schemas.openxmlformats.org/officeDocument/2006/relationships/image" Target="../media/image36.wmf"/><Relationship Id="rId5" Type="http://schemas.openxmlformats.org/officeDocument/2006/relationships/image" Target="../media/image32.wmf"/><Relationship Id="rId15" Type="http://schemas.openxmlformats.org/officeDocument/2006/relationships/image" Target="../media/image40.wmf"/><Relationship Id="rId10" Type="http://schemas.openxmlformats.org/officeDocument/2006/relationships/image" Target="../media/image35.wmf"/><Relationship Id="rId4" Type="http://schemas.openxmlformats.org/officeDocument/2006/relationships/image" Target="../media/image31.wmf"/><Relationship Id="rId9" Type="http://schemas.openxmlformats.org/officeDocument/2006/relationships/image" Target="../media/image34.wmf"/><Relationship Id="rId14" Type="http://schemas.openxmlformats.org/officeDocument/2006/relationships/image" Target="../media/image3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4" Type="http://schemas.openxmlformats.org/officeDocument/2006/relationships/image" Target="../media/image4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56.wmf"/><Relationship Id="rId13" Type="http://schemas.openxmlformats.org/officeDocument/2006/relationships/image" Target="../media/image61.wmf"/><Relationship Id="rId3" Type="http://schemas.openxmlformats.org/officeDocument/2006/relationships/image" Target="../media/image51.wmf"/><Relationship Id="rId7" Type="http://schemas.openxmlformats.org/officeDocument/2006/relationships/image" Target="../media/image55.wmf"/><Relationship Id="rId12" Type="http://schemas.openxmlformats.org/officeDocument/2006/relationships/image" Target="../media/image60.wmf"/><Relationship Id="rId2" Type="http://schemas.openxmlformats.org/officeDocument/2006/relationships/image" Target="../media/image50.wmf"/><Relationship Id="rId1" Type="http://schemas.openxmlformats.org/officeDocument/2006/relationships/image" Target="../media/image49.wmf"/><Relationship Id="rId6" Type="http://schemas.openxmlformats.org/officeDocument/2006/relationships/image" Target="../media/image54.wmf"/><Relationship Id="rId11" Type="http://schemas.openxmlformats.org/officeDocument/2006/relationships/image" Target="../media/image59.wmf"/><Relationship Id="rId5" Type="http://schemas.openxmlformats.org/officeDocument/2006/relationships/image" Target="../media/image53.wmf"/><Relationship Id="rId10" Type="http://schemas.openxmlformats.org/officeDocument/2006/relationships/image" Target="../media/image58.wmf"/><Relationship Id="rId4" Type="http://schemas.openxmlformats.org/officeDocument/2006/relationships/image" Target="../media/image52.wmf"/><Relationship Id="rId9" Type="http://schemas.openxmlformats.org/officeDocument/2006/relationships/image" Target="../media/image57.wmf"/><Relationship Id="rId14" Type="http://schemas.openxmlformats.org/officeDocument/2006/relationships/image" Target="../media/image62.w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image" Target="../media/image65.wmf"/><Relationship Id="rId7" Type="http://schemas.openxmlformats.org/officeDocument/2006/relationships/image" Target="../media/image69.wmf"/><Relationship Id="rId2" Type="http://schemas.openxmlformats.org/officeDocument/2006/relationships/image" Target="../media/image64.wmf"/><Relationship Id="rId1" Type="http://schemas.openxmlformats.org/officeDocument/2006/relationships/image" Target="../media/image63.wmf"/><Relationship Id="rId6" Type="http://schemas.openxmlformats.org/officeDocument/2006/relationships/image" Target="../media/image68.wmf"/><Relationship Id="rId5" Type="http://schemas.openxmlformats.org/officeDocument/2006/relationships/image" Target="../media/image67.wmf"/><Relationship Id="rId10" Type="http://schemas.openxmlformats.org/officeDocument/2006/relationships/image" Target="../media/image72.wmf"/><Relationship Id="rId4" Type="http://schemas.openxmlformats.org/officeDocument/2006/relationships/image" Target="../media/image66.wmf"/><Relationship Id="rId9" Type="http://schemas.openxmlformats.org/officeDocument/2006/relationships/image" Target="../media/image7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5" Type="http://schemas.openxmlformats.org/officeDocument/2006/relationships/image" Target="../media/image77.wmf"/><Relationship Id="rId4" Type="http://schemas.openxmlformats.org/officeDocument/2006/relationships/image" Target="../media/image76.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85.wmf"/><Relationship Id="rId13" Type="http://schemas.openxmlformats.org/officeDocument/2006/relationships/image" Target="../media/image90.wmf"/><Relationship Id="rId3" Type="http://schemas.openxmlformats.org/officeDocument/2006/relationships/image" Target="../media/image80.wmf"/><Relationship Id="rId7" Type="http://schemas.openxmlformats.org/officeDocument/2006/relationships/image" Target="../media/image84.wmf"/><Relationship Id="rId12" Type="http://schemas.openxmlformats.org/officeDocument/2006/relationships/image" Target="../media/image89.wmf"/><Relationship Id="rId2" Type="http://schemas.openxmlformats.org/officeDocument/2006/relationships/image" Target="../media/image79.wmf"/><Relationship Id="rId1" Type="http://schemas.openxmlformats.org/officeDocument/2006/relationships/image" Target="../media/image78.wmf"/><Relationship Id="rId6" Type="http://schemas.openxmlformats.org/officeDocument/2006/relationships/image" Target="../media/image83.wmf"/><Relationship Id="rId11" Type="http://schemas.openxmlformats.org/officeDocument/2006/relationships/image" Target="../media/image88.wmf"/><Relationship Id="rId5" Type="http://schemas.openxmlformats.org/officeDocument/2006/relationships/image" Target="../media/image82.wmf"/><Relationship Id="rId10" Type="http://schemas.openxmlformats.org/officeDocument/2006/relationships/image" Target="../media/image87.wmf"/><Relationship Id="rId4" Type="http://schemas.openxmlformats.org/officeDocument/2006/relationships/image" Target="../media/image81.wmf"/><Relationship Id="rId9" Type="http://schemas.openxmlformats.org/officeDocument/2006/relationships/image" Target="../media/image86.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85.wmf"/><Relationship Id="rId2" Type="http://schemas.openxmlformats.org/officeDocument/2006/relationships/image" Target="../media/image84.wmf"/><Relationship Id="rId1" Type="http://schemas.openxmlformats.org/officeDocument/2006/relationships/image" Target="../media/image79.wmf"/><Relationship Id="rId4" Type="http://schemas.openxmlformats.org/officeDocument/2006/relationships/image" Target="../media/image87.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96.wmf"/><Relationship Id="rId3" Type="http://schemas.openxmlformats.org/officeDocument/2006/relationships/image" Target="../media/image91.wmf"/><Relationship Id="rId7" Type="http://schemas.openxmlformats.org/officeDocument/2006/relationships/image" Target="../media/image95.wmf"/><Relationship Id="rId2" Type="http://schemas.openxmlformats.org/officeDocument/2006/relationships/image" Target="../media/image84.wmf"/><Relationship Id="rId1" Type="http://schemas.openxmlformats.org/officeDocument/2006/relationships/image" Target="../media/image79.wmf"/><Relationship Id="rId6" Type="http://schemas.openxmlformats.org/officeDocument/2006/relationships/image" Target="../media/image94.wmf"/><Relationship Id="rId5" Type="http://schemas.openxmlformats.org/officeDocument/2006/relationships/image" Target="../media/image93.wmf"/><Relationship Id="rId4" Type="http://schemas.openxmlformats.org/officeDocument/2006/relationships/image" Target="../media/image9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DA0E8A-F107-458A-8843-07C7548B68B3}" type="datetimeFigureOut">
              <a:rPr lang="zh-CN" altLang="en-US" smtClean="0"/>
              <a:t>2014/7/2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EDCA2E-6D91-42A9-9807-90F7B2894A2B}" type="slidenum">
              <a:rPr lang="zh-CN" altLang="en-US" smtClean="0"/>
              <a:t>‹#›</a:t>
            </a:fld>
            <a:endParaRPr lang="zh-CN" altLang="en-US"/>
          </a:p>
        </p:txBody>
      </p:sp>
    </p:spTree>
    <p:extLst>
      <p:ext uri="{BB962C8B-B14F-4D97-AF65-F5344CB8AC3E}">
        <p14:creationId xmlns:p14="http://schemas.microsoft.com/office/powerpoint/2010/main" val="4113294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4EDCA2E-6D91-42A9-9807-90F7B2894A2B}" type="slidenum">
              <a:rPr lang="zh-CN" altLang="en-US" smtClean="0"/>
              <a:t>19</a:t>
            </a:fld>
            <a:endParaRPr lang="zh-CN" altLang="en-US"/>
          </a:p>
        </p:txBody>
      </p:sp>
    </p:spTree>
    <p:extLst>
      <p:ext uri="{BB962C8B-B14F-4D97-AF65-F5344CB8AC3E}">
        <p14:creationId xmlns:p14="http://schemas.microsoft.com/office/powerpoint/2010/main" val="2354817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54974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0208206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456576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C81DDA3-13AE-4B5E-B2F6-5BFF2C5AE13C}"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710366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8C6904C-6B2A-441C-8BA3-3FEB76843E1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4140605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A7DCF87-5A1E-4F10-B872-D0B9DC8D16DD}"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630189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C9FB993-E220-4187-BD77-0A6DECEBB982}"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522319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6B253C3C-5E2A-4B67-A446-F2D047C765E5}"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6992634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3CC2A3B6-1086-402B-AC02-66539E2A18B0}"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34869521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25EB6EC-9EE7-490E-B445-B0B16CB449AA}"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63508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8C55B42-8FE3-46EA-A395-23A234150C7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006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9894258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844F02B-26D1-4B42-84DC-752CA10B28C9}"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4399057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4740D11-D376-468D-B861-4C391E88A986}"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5312282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82C7712-4D5A-4338-BEC1-E92EFFC4358D}"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1927114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9947091-C0C5-40C6-A856-6616AE939F23}"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80316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144514C-8F6A-4681-B1A6-4E256E96E3B1}"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2563994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C59C366-188E-4EB8-AE0E-3B0AEC165AA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90396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08B45C2-1E76-4980-BA91-7B95B3366FA0}"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4023929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C0F87876-9EC5-4E5C-86F1-2403839059D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9931011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3E46866-783A-488D-859E-127052D35945}"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3362573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46E05981-71CC-46AF-A1E7-0F32620C46D5}"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42196542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9275981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C6CA2ED-0C6B-4CA8-84D9-02CDD926CF79}"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1321247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8687DAD-6A2C-4A84-B6DC-EDD1EF712646}"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31173758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4690C87-4198-4078-8FF6-077D13A9CACF}"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15718359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58EC6D5-D3AD-4866-853E-CB9C1BC1623E}" type="slidenum">
              <a:rPr lang="zh-CN" altLang="zh-CN">
                <a:solidFill>
                  <a:srgbClr val="000000"/>
                </a:solidFill>
              </a:rPr>
              <a:pPr>
                <a:defRPr/>
              </a:pPr>
              <a:t>‹#›</a:t>
            </a:fld>
            <a:endParaRPr lang="zh-CN" altLang="zh-CN">
              <a:solidFill>
                <a:srgbClr val="000000"/>
              </a:solidFill>
            </a:endParaRPr>
          </a:p>
        </p:txBody>
      </p:sp>
    </p:spTree>
    <p:extLst>
      <p:ext uri="{BB962C8B-B14F-4D97-AF65-F5344CB8AC3E}">
        <p14:creationId xmlns:p14="http://schemas.microsoft.com/office/powerpoint/2010/main" val="2709149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045333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810457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305896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632031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056265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8382819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xml"/><Relationship Id="rId21" Type="http://schemas.openxmlformats.org/officeDocument/2006/relationships/image" Target="../media/image9.jpe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32" name="Rectangle 33"/>
          <p:cNvSpPr>
            <a:spLocks noChangeArrowheads="1"/>
          </p:cNvSpPr>
          <p:nvPr/>
        </p:nvSpPr>
        <p:spPr bwMode="auto">
          <a:xfrm>
            <a:off x="0" y="1447800"/>
            <a:ext cx="9144000" cy="1143000"/>
          </a:xfrm>
          <a:prstGeom prst="rect">
            <a:avLst/>
          </a:prstGeom>
          <a:solidFill>
            <a:srgbClr val="FFFFFF"/>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eaLnBrk="0" fontAlgn="base" hangingPunct="0">
              <a:spcBef>
                <a:spcPct val="0"/>
              </a:spcBef>
              <a:spcAft>
                <a:spcPct val="0"/>
              </a:spcAft>
              <a:defRPr/>
            </a:pPr>
            <a:endParaRPr lang="zh-CN" altLang="en-US" sz="4800">
              <a:solidFill>
                <a:srgbClr val="000000"/>
              </a:solidFill>
            </a:endParaRPr>
          </a:p>
        </p:txBody>
      </p:sp>
      <p:sp>
        <p:nvSpPr>
          <p:cNvPr id="18442"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pic>
        <p:nvPicPr>
          <p:cNvPr id="18445"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1498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59"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ea typeface="宋体" pitchFamily="2" charset="-122"/>
              </a:defRPr>
            </a:lvl1pPr>
          </a:lstStyle>
          <a:p>
            <a:pPr fontAlgn="base">
              <a:spcBef>
                <a:spcPct val="0"/>
              </a:spcBef>
              <a:spcAft>
                <a:spcPct val="0"/>
              </a:spcAft>
              <a:defRPr/>
            </a:pPr>
            <a:fld id="{BB0C2488-A246-4515-BCE7-C3663C54BA25}" type="slidenum">
              <a:rPr lang="zh-CN" altLang="zh-CN">
                <a:solidFill>
                  <a:srgbClr val="000000"/>
                </a:solidFill>
              </a:rPr>
              <a:pPr fontAlgn="base">
                <a:spcBef>
                  <a:spcPct val="0"/>
                </a:spcBef>
                <a:spcAft>
                  <a:spcPct val="0"/>
                </a:spcAft>
                <a:defRPr/>
              </a:pPr>
              <a:t>‹#›</a:t>
            </a:fld>
            <a:endParaRPr lang="zh-CN" altLang="zh-CN">
              <a:solidFill>
                <a:srgbClr val="000000"/>
              </a:solidFill>
            </a:endParaRPr>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65"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19466" name="Group 10"/>
          <p:cNvGrpSpPr>
            <a:grpSpLocks/>
          </p:cNvGrpSpPr>
          <p:nvPr/>
        </p:nvGrpSpPr>
        <p:grpSpPr bwMode="auto">
          <a:xfrm rot="10800000">
            <a:off x="8153400" y="0"/>
            <a:ext cx="990600" cy="914400"/>
            <a:chOff x="0" y="0"/>
            <a:chExt cx="546" cy="543"/>
          </a:xfrm>
        </p:grpSpPr>
        <p:sp>
          <p:nvSpPr>
            <p:cNvPr id="2065" name="Rectangle 14"/>
            <p:cNvSpPr>
              <a:spLocks noChangeArrowheads="1"/>
            </p:cNvSpPr>
            <p:nvPr userDrawn="1"/>
          </p:nvSpPr>
          <p:spPr bwMode="auto">
            <a:xfrm rot="-5400000">
              <a:off x="2" y="5"/>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6" name="Rectangle 15"/>
            <p:cNvSpPr>
              <a:spLocks noChangeArrowheads="1"/>
            </p:cNvSpPr>
            <p:nvPr userDrawn="1"/>
          </p:nvSpPr>
          <p:spPr bwMode="auto">
            <a:xfrm rot="-5400000">
              <a:off x="191"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7" name="Rectangle 16"/>
            <p:cNvSpPr>
              <a:spLocks noChangeArrowheads="1"/>
            </p:cNvSpPr>
            <p:nvPr userDrawn="1"/>
          </p:nvSpPr>
          <p:spPr bwMode="auto">
            <a:xfrm rot="-5400000">
              <a:off x="380"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8" name="Rectangle 17"/>
            <p:cNvSpPr>
              <a:spLocks noChangeArrowheads="1"/>
            </p:cNvSpPr>
            <p:nvPr userDrawn="1"/>
          </p:nvSpPr>
          <p:spPr bwMode="auto">
            <a:xfrm rot="-5400000">
              <a:off x="189" y="188"/>
              <a:ext cx="172"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9" name="Rectangle 18"/>
            <p:cNvSpPr>
              <a:spLocks noChangeArrowheads="1"/>
            </p:cNvSpPr>
            <p:nvPr userDrawn="1"/>
          </p:nvSpPr>
          <p:spPr bwMode="auto">
            <a:xfrm rot="-5400000">
              <a:off x="1" y="195"/>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70" name="Rectangle 19"/>
            <p:cNvSpPr>
              <a:spLocks noChangeArrowheads="1"/>
            </p:cNvSpPr>
            <p:nvPr userDrawn="1"/>
          </p:nvSpPr>
          <p:spPr bwMode="auto">
            <a:xfrm rot="-5400000">
              <a:off x="2" y="384"/>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grpSp>
      <p:sp>
        <p:nvSpPr>
          <p:cNvPr id="2059" name="Rectangle 26"/>
          <p:cNvSpPr>
            <a:spLocks noChangeArrowheads="1"/>
          </p:cNvSpPr>
          <p:nvPr/>
        </p:nvSpPr>
        <p:spPr bwMode="auto">
          <a:xfrm>
            <a:off x="269875" y="0"/>
            <a:ext cx="284163" cy="6889750"/>
          </a:xfrm>
          <a:prstGeom prst="rect">
            <a:avLst/>
          </a:prstGeom>
          <a:solidFill>
            <a:srgbClr val="4A9ACC">
              <a:alpha val="79999"/>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0"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1" name="Rectangle 28"/>
          <p:cNvSpPr>
            <a:spLocks noChangeArrowheads="1"/>
          </p:cNvSpPr>
          <p:nvPr/>
        </p:nvSpPr>
        <p:spPr bwMode="auto">
          <a:xfrm>
            <a:off x="749300" y="23813"/>
            <a:ext cx="71438" cy="6872287"/>
          </a:xfrm>
          <a:prstGeom prst="rect">
            <a:avLst/>
          </a:prstGeom>
          <a:solidFill>
            <a:srgbClr val="4A9ACC">
              <a:alpha val="20000"/>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2" name="Rectangle 29"/>
          <p:cNvSpPr>
            <a:spLocks noChangeArrowheads="1"/>
          </p:cNvSpPr>
          <p:nvPr/>
        </p:nvSpPr>
        <p:spPr bwMode="auto">
          <a:xfrm>
            <a:off x="508000" y="0"/>
            <a:ext cx="168275" cy="6865938"/>
          </a:xfrm>
          <a:prstGeom prst="rect">
            <a:avLst/>
          </a:prstGeom>
          <a:solidFill>
            <a:srgbClr val="4A9ACC">
              <a:alpha val="54117"/>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3" name="Rectangle 30"/>
          <p:cNvSpPr>
            <a:spLocks noChangeArrowheads="1"/>
          </p:cNvSpPr>
          <p:nvPr/>
        </p:nvSpPr>
        <p:spPr bwMode="auto">
          <a:xfrm>
            <a:off x="685800" y="0"/>
            <a:ext cx="114300" cy="6872288"/>
          </a:xfrm>
          <a:prstGeom prst="rect">
            <a:avLst/>
          </a:prstGeom>
          <a:solidFill>
            <a:srgbClr val="4A9ACC">
              <a:alpha val="36862"/>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pic>
        <p:nvPicPr>
          <p:cNvPr id="19472"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70965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59"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fontAlgn="base">
              <a:spcBef>
                <a:spcPct val="0"/>
              </a:spcBef>
              <a:spcAft>
                <a:spcPct val="0"/>
              </a:spcAft>
              <a:defRPr/>
            </a:pPr>
            <a:endParaRPr lang="zh-CN" altLang="zh-CN">
              <a:solidFill>
                <a:srgbClr val="000000"/>
              </a:solidFill>
            </a:endParaRPr>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r" eaLnBrk="1" hangingPunct="1">
              <a:defRPr sz="1400">
                <a:latin typeface="Arial" pitchFamily="34" charset="0"/>
                <a:ea typeface="宋体" pitchFamily="2" charset="-122"/>
              </a:defRPr>
            </a:lvl1pPr>
          </a:lstStyle>
          <a:p>
            <a:pPr fontAlgn="base">
              <a:spcBef>
                <a:spcPct val="0"/>
              </a:spcBef>
              <a:spcAft>
                <a:spcPct val="0"/>
              </a:spcAft>
              <a:defRPr/>
            </a:pPr>
            <a:fld id="{C378AC6E-66A3-43C0-B31E-B3F6442B98A2}" type="slidenum">
              <a:rPr lang="zh-CN" altLang="zh-CN">
                <a:solidFill>
                  <a:srgbClr val="000000"/>
                </a:solidFill>
              </a:rPr>
              <a:pPr fontAlgn="base">
                <a:spcBef>
                  <a:spcPct val="0"/>
                </a:spcBef>
                <a:spcAft>
                  <a:spcPct val="0"/>
                </a:spcAft>
                <a:defRPr/>
              </a:pPr>
              <a:t>‹#›</a:t>
            </a:fld>
            <a:endParaRPr lang="zh-CN" altLang="zh-CN">
              <a:solidFill>
                <a:srgbClr val="000000"/>
              </a:solidFill>
            </a:endParaRPr>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19465"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19466" name="Group 10"/>
          <p:cNvGrpSpPr>
            <a:grpSpLocks/>
          </p:cNvGrpSpPr>
          <p:nvPr/>
        </p:nvGrpSpPr>
        <p:grpSpPr bwMode="auto">
          <a:xfrm rot="10800000">
            <a:off x="8153400" y="0"/>
            <a:ext cx="990600" cy="914400"/>
            <a:chOff x="0" y="0"/>
            <a:chExt cx="546" cy="543"/>
          </a:xfrm>
        </p:grpSpPr>
        <p:sp>
          <p:nvSpPr>
            <p:cNvPr id="2065" name="Rectangle 14"/>
            <p:cNvSpPr>
              <a:spLocks noChangeArrowheads="1"/>
            </p:cNvSpPr>
            <p:nvPr userDrawn="1"/>
          </p:nvSpPr>
          <p:spPr bwMode="auto">
            <a:xfrm rot="-5400000">
              <a:off x="2" y="5"/>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6" name="Rectangle 15"/>
            <p:cNvSpPr>
              <a:spLocks noChangeArrowheads="1"/>
            </p:cNvSpPr>
            <p:nvPr userDrawn="1"/>
          </p:nvSpPr>
          <p:spPr bwMode="auto">
            <a:xfrm rot="-5400000">
              <a:off x="191"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7" name="Rectangle 16"/>
            <p:cNvSpPr>
              <a:spLocks noChangeArrowheads="1"/>
            </p:cNvSpPr>
            <p:nvPr userDrawn="1"/>
          </p:nvSpPr>
          <p:spPr bwMode="auto">
            <a:xfrm rot="-5400000">
              <a:off x="380"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8" name="Rectangle 17"/>
            <p:cNvSpPr>
              <a:spLocks noChangeArrowheads="1"/>
            </p:cNvSpPr>
            <p:nvPr userDrawn="1"/>
          </p:nvSpPr>
          <p:spPr bwMode="auto">
            <a:xfrm rot="-5400000">
              <a:off x="189" y="188"/>
              <a:ext cx="172"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69" name="Rectangle 18"/>
            <p:cNvSpPr>
              <a:spLocks noChangeArrowheads="1"/>
            </p:cNvSpPr>
            <p:nvPr userDrawn="1"/>
          </p:nvSpPr>
          <p:spPr bwMode="auto">
            <a:xfrm rot="-5400000">
              <a:off x="1" y="195"/>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sp>
          <p:nvSpPr>
            <p:cNvPr id="2070" name="Rectangle 19"/>
            <p:cNvSpPr>
              <a:spLocks noChangeArrowheads="1"/>
            </p:cNvSpPr>
            <p:nvPr userDrawn="1"/>
          </p:nvSpPr>
          <p:spPr bwMode="auto">
            <a:xfrm rot="-5400000">
              <a:off x="2" y="384"/>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fontAlgn="base">
                <a:spcBef>
                  <a:spcPct val="0"/>
                </a:spcBef>
                <a:spcAft>
                  <a:spcPct val="0"/>
                </a:spcAft>
                <a:defRPr/>
              </a:pPr>
              <a:endParaRPr lang="zh-CN" altLang="zh-CN">
                <a:solidFill>
                  <a:srgbClr val="000000"/>
                </a:solidFill>
              </a:endParaRPr>
            </a:p>
          </p:txBody>
        </p:sp>
      </p:grpSp>
      <p:sp>
        <p:nvSpPr>
          <p:cNvPr id="2059" name="Rectangle 26"/>
          <p:cNvSpPr>
            <a:spLocks noChangeArrowheads="1"/>
          </p:cNvSpPr>
          <p:nvPr/>
        </p:nvSpPr>
        <p:spPr bwMode="auto">
          <a:xfrm>
            <a:off x="269875" y="0"/>
            <a:ext cx="284163" cy="6889750"/>
          </a:xfrm>
          <a:prstGeom prst="rect">
            <a:avLst/>
          </a:prstGeom>
          <a:solidFill>
            <a:srgbClr val="4A9ACC">
              <a:alpha val="79999"/>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0"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1" name="Rectangle 28"/>
          <p:cNvSpPr>
            <a:spLocks noChangeArrowheads="1"/>
          </p:cNvSpPr>
          <p:nvPr/>
        </p:nvSpPr>
        <p:spPr bwMode="auto">
          <a:xfrm>
            <a:off x="749300" y="23813"/>
            <a:ext cx="71438" cy="6872287"/>
          </a:xfrm>
          <a:prstGeom prst="rect">
            <a:avLst/>
          </a:prstGeom>
          <a:solidFill>
            <a:srgbClr val="4A9ACC">
              <a:alpha val="20000"/>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2" name="Rectangle 29"/>
          <p:cNvSpPr>
            <a:spLocks noChangeArrowheads="1"/>
          </p:cNvSpPr>
          <p:nvPr/>
        </p:nvSpPr>
        <p:spPr bwMode="auto">
          <a:xfrm>
            <a:off x="508000" y="0"/>
            <a:ext cx="168275" cy="6865938"/>
          </a:xfrm>
          <a:prstGeom prst="rect">
            <a:avLst/>
          </a:prstGeom>
          <a:solidFill>
            <a:srgbClr val="4A9ACC">
              <a:alpha val="54117"/>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sp>
        <p:nvSpPr>
          <p:cNvPr id="2063" name="Rectangle 30"/>
          <p:cNvSpPr>
            <a:spLocks noChangeArrowheads="1"/>
          </p:cNvSpPr>
          <p:nvPr/>
        </p:nvSpPr>
        <p:spPr bwMode="auto">
          <a:xfrm>
            <a:off x="685800" y="0"/>
            <a:ext cx="114300" cy="6872288"/>
          </a:xfrm>
          <a:prstGeom prst="rect">
            <a:avLst/>
          </a:prstGeom>
          <a:solidFill>
            <a:srgbClr val="4A9ACC">
              <a:alpha val="36862"/>
            </a:srgbClr>
          </a:solidFill>
          <a:ln w="9525">
            <a:noFill/>
            <a:miter lim="800000"/>
            <a:headEnd/>
            <a:tailEnd/>
          </a:ln>
        </p:spPr>
        <p:txBody>
          <a:bodyPr wrap="none" anchor="ctr"/>
          <a:lstStyle/>
          <a:p>
            <a:pPr fontAlgn="base">
              <a:spcBef>
                <a:spcPct val="0"/>
              </a:spcBef>
              <a:spcAft>
                <a:spcPct val="0"/>
              </a:spcAft>
              <a:defRPr/>
            </a:pPr>
            <a:endParaRPr lang="zh-CN" altLang="zh-CN">
              <a:solidFill>
                <a:srgbClr val="000000"/>
              </a:solidFill>
            </a:endParaRPr>
          </a:p>
        </p:txBody>
      </p:sp>
      <p:pic>
        <p:nvPicPr>
          <p:cNvPr id="19472"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519394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65.wmf"/><Relationship Id="rId13" Type="http://schemas.openxmlformats.org/officeDocument/2006/relationships/oleObject" Target="../embeddings/oleObject61.bin"/><Relationship Id="rId18" Type="http://schemas.openxmlformats.org/officeDocument/2006/relationships/oleObject" Target="../embeddings/oleObject64.bin"/><Relationship Id="rId3" Type="http://schemas.openxmlformats.org/officeDocument/2006/relationships/oleObject" Target="../embeddings/oleObject56.bin"/><Relationship Id="rId21" Type="http://schemas.openxmlformats.org/officeDocument/2006/relationships/image" Target="../media/image71.wmf"/><Relationship Id="rId7" Type="http://schemas.openxmlformats.org/officeDocument/2006/relationships/oleObject" Target="../embeddings/oleObject58.bin"/><Relationship Id="rId12" Type="http://schemas.openxmlformats.org/officeDocument/2006/relationships/image" Target="../media/image67.wmf"/><Relationship Id="rId17" Type="http://schemas.openxmlformats.org/officeDocument/2006/relationships/image" Target="../media/image69.wmf"/><Relationship Id="rId2" Type="http://schemas.openxmlformats.org/officeDocument/2006/relationships/slideLayout" Target="../slideLayouts/slideLayout24.xml"/><Relationship Id="rId16" Type="http://schemas.openxmlformats.org/officeDocument/2006/relationships/oleObject" Target="../embeddings/oleObject63.bin"/><Relationship Id="rId20" Type="http://schemas.openxmlformats.org/officeDocument/2006/relationships/oleObject" Target="../embeddings/oleObject65.bin"/><Relationship Id="rId1" Type="http://schemas.openxmlformats.org/officeDocument/2006/relationships/vmlDrawing" Target="../drawings/vmlDrawing5.vml"/><Relationship Id="rId6" Type="http://schemas.openxmlformats.org/officeDocument/2006/relationships/image" Target="../media/image64.wmf"/><Relationship Id="rId11" Type="http://schemas.openxmlformats.org/officeDocument/2006/relationships/oleObject" Target="../embeddings/oleObject60.bin"/><Relationship Id="rId5" Type="http://schemas.openxmlformats.org/officeDocument/2006/relationships/oleObject" Target="../embeddings/oleObject57.bin"/><Relationship Id="rId15" Type="http://schemas.openxmlformats.org/officeDocument/2006/relationships/oleObject" Target="../embeddings/oleObject62.bin"/><Relationship Id="rId23" Type="http://schemas.openxmlformats.org/officeDocument/2006/relationships/image" Target="../media/image72.wmf"/><Relationship Id="rId10" Type="http://schemas.openxmlformats.org/officeDocument/2006/relationships/image" Target="../media/image66.wmf"/><Relationship Id="rId19" Type="http://schemas.openxmlformats.org/officeDocument/2006/relationships/image" Target="../media/image70.wmf"/><Relationship Id="rId4" Type="http://schemas.openxmlformats.org/officeDocument/2006/relationships/image" Target="../media/image63.wmf"/><Relationship Id="rId9" Type="http://schemas.openxmlformats.org/officeDocument/2006/relationships/oleObject" Target="../embeddings/oleObject59.bin"/><Relationship Id="rId14" Type="http://schemas.openxmlformats.org/officeDocument/2006/relationships/image" Target="../media/image68.wmf"/><Relationship Id="rId22" Type="http://schemas.openxmlformats.org/officeDocument/2006/relationships/oleObject" Target="../embeddings/oleObject66.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oleObject" Target="../embeddings/oleObject74.bin"/><Relationship Id="rId3" Type="http://schemas.openxmlformats.org/officeDocument/2006/relationships/oleObject" Target="../embeddings/oleObject67.bin"/><Relationship Id="rId7" Type="http://schemas.openxmlformats.org/officeDocument/2006/relationships/image" Target="../media/image74.wmf"/><Relationship Id="rId12" Type="http://schemas.openxmlformats.org/officeDocument/2006/relationships/oleObject" Target="../embeddings/oleObject73.bin"/><Relationship Id="rId2" Type="http://schemas.openxmlformats.org/officeDocument/2006/relationships/slideLayout" Target="../slideLayouts/slideLayout24.xml"/><Relationship Id="rId16" Type="http://schemas.openxmlformats.org/officeDocument/2006/relationships/image" Target="../media/image77.wmf"/><Relationship Id="rId1" Type="http://schemas.openxmlformats.org/officeDocument/2006/relationships/vmlDrawing" Target="../drawings/vmlDrawing6.vml"/><Relationship Id="rId6" Type="http://schemas.openxmlformats.org/officeDocument/2006/relationships/oleObject" Target="../embeddings/oleObject69.bin"/><Relationship Id="rId11" Type="http://schemas.openxmlformats.org/officeDocument/2006/relationships/oleObject" Target="../embeddings/oleObject72.bin"/><Relationship Id="rId5" Type="http://schemas.openxmlformats.org/officeDocument/2006/relationships/oleObject" Target="../embeddings/oleObject68.bin"/><Relationship Id="rId15" Type="http://schemas.openxmlformats.org/officeDocument/2006/relationships/oleObject" Target="../embeddings/oleObject75.bin"/><Relationship Id="rId10" Type="http://schemas.openxmlformats.org/officeDocument/2006/relationships/image" Target="../media/image75.wmf"/><Relationship Id="rId4" Type="http://schemas.openxmlformats.org/officeDocument/2006/relationships/image" Target="../media/image73.wmf"/><Relationship Id="rId9" Type="http://schemas.openxmlformats.org/officeDocument/2006/relationships/oleObject" Target="../embeddings/oleObject71.bin"/><Relationship Id="rId14" Type="http://schemas.openxmlformats.org/officeDocument/2006/relationships/image" Target="../media/image76.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image" Target="../media/image82.wmf"/><Relationship Id="rId18" Type="http://schemas.openxmlformats.org/officeDocument/2006/relationships/oleObject" Target="../embeddings/oleObject84.bin"/><Relationship Id="rId26" Type="http://schemas.openxmlformats.org/officeDocument/2006/relationships/oleObject" Target="../embeddings/oleObject88.bin"/><Relationship Id="rId3" Type="http://schemas.openxmlformats.org/officeDocument/2006/relationships/oleObject" Target="../embeddings/oleObject76.bin"/><Relationship Id="rId21" Type="http://schemas.openxmlformats.org/officeDocument/2006/relationships/image" Target="../media/image86.wmf"/><Relationship Id="rId7" Type="http://schemas.openxmlformats.org/officeDocument/2006/relationships/oleObject" Target="../embeddings/oleObject78.bin"/><Relationship Id="rId12" Type="http://schemas.openxmlformats.org/officeDocument/2006/relationships/oleObject" Target="../embeddings/oleObject81.bin"/><Relationship Id="rId17" Type="http://schemas.openxmlformats.org/officeDocument/2006/relationships/image" Target="../media/image84.wmf"/><Relationship Id="rId25" Type="http://schemas.openxmlformats.org/officeDocument/2006/relationships/image" Target="../media/image88.wmf"/><Relationship Id="rId2" Type="http://schemas.openxmlformats.org/officeDocument/2006/relationships/slideLayout" Target="../slideLayouts/slideLayout24.xml"/><Relationship Id="rId16" Type="http://schemas.openxmlformats.org/officeDocument/2006/relationships/oleObject" Target="../embeddings/oleObject83.bin"/><Relationship Id="rId20" Type="http://schemas.openxmlformats.org/officeDocument/2006/relationships/oleObject" Target="../embeddings/oleObject85.bin"/><Relationship Id="rId29" Type="http://schemas.openxmlformats.org/officeDocument/2006/relationships/image" Target="../media/image90.wmf"/><Relationship Id="rId1" Type="http://schemas.openxmlformats.org/officeDocument/2006/relationships/vmlDrawing" Target="../drawings/vmlDrawing7.vml"/><Relationship Id="rId6" Type="http://schemas.openxmlformats.org/officeDocument/2006/relationships/image" Target="../media/image79.wmf"/><Relationship Id="rId11" Type="http://schemas.openxmlformats.org/officeDocument/2006/relationships/image" Target="../media/image81.wmf"/><Relationship Id="rId24" Type="http://schemas.openxmlformats.org/officeDocument/2006/relationships/oleObject" Target="../embeddings/oleObject87.bin"/><Relationship Id="rId5" Type="http://schemas.openxmlformats.org/officeDocument/2006/relationships/oleObject" Target="../embeddings/oleObject77.bin"/><Relationship Id="rId15" Type="http://schemas.openxmlformats.org/officeDocument/2006/relationships/image" Target="../media/image83.wmf"/><Relationship Id="rId23" Type="http://schemas.openxmlformats.org/officeDocument/2006/relationships/image" Target="../media/image87.wmf"/><Relationship Id="rId28" Type="http://schemas.openxmlformats.org/officeDocument/2006/relationships/oleObject" Target="../embeddings/oleObject89.bin"/><Relationship Id="rId10" Type="http://schemas.openxmlformats.org/officeDocument/2006/relationships/oleObject" Target="../embeddings/oleObject80.bin"/><Relationship Id="rId19" Type="http://schemas.openxmlformats.org/officeDocument/2006/relationships/image" Target="../media/image85.wmf"/><Relationship Id="rId4" Type="http://schemas.openxmlformats.org/officeDocument/2006/relationships/image" Target="../media/image78.wmf"/><Relationship Id="rId9" Type="http://schemas.openxmlformats.org/officeDocument/2006/relationships/image" Target="../media/image80.wmf"/><Relationship Id="rId14" Type="http://schemas.openxmlformats.org/officeDocument/2006/relationships/oleObject" Target="../embeddings/oleObject82.bin"/><Relationship Id="rId22" Type="http://schemas.openxmlformats.org/officeDocument/2006/relationships/oleObject" Target="../embeddings/oleObject86.bin"/><Relationship Id="rId27" Type="http://schemas.openxmlformats.org/officeDocument/2006/relationships/image" Target="../media/image89.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93.bin"/><Relationship Id="rId3" Type="http://schemas.openxmlformats.org/officeDocument/2006/relationships/oleObject" Target="../embeddings/oleObject90.bin"/><Relationship Id="rId7" Type="http://schemas.openxmlformats.org/officeDocument/2006/relationships/image" Target="../media/image84.wmf"/><Relationship Id="rId2" Type="http://schemas.openxmlformats.org/officeDocument/2006/relationships/slideLayout" Target="../slideLayouts/slideLayout24.xml"/><Relationship Id="rId1" Type="http://schemas.openxmlformats.org/officeDocument/2006/relationships/vmlDrawing" Target="../drawings/vmlDrawing8.vml"/><Relationship Id="rId6" Type="http://schemas.openxmlformats.org/officeDocument/2006/relationships/oleObject" Target="../embeddings/oleObject92.bin"/><Relationship Id="rId11" Type="http://schemas.openxmlformats.org/officeDocument/2006/relationships/image" Target="../media/image87.wmf"/><Relationship Id="rId5" Type="http://schemas.openxmlformats.org/officeDocument/2006/relationships/oleObject" Target="../embeddings/oleObject91.bin"/><Relationship Id="rId10" Type="http://schemas.openxmlformats.org/officeDocument/2006/relationships/oleObject" Target="../embeddings/oleObject94.bin"/><Relationship Id="rId4" Type="http://schemas.openxmlformats.org/officeDocument/2006/relationships/image" Target="../media/image79.wmf"/><Relationship Id="rId9" Type="http://schemas.openxmlformats.org/officeDocument/2006/relationships/image" Target="../media/image85.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98.bin"/><Relationship Id="rId13" Type="http://schemas.openxmlformats.org/officeDocument/2006/relationships/image" Target="../media/image93.wmf"/><Relationship Id="rId18" Type="http://schemas.openxmlformats.org/officeDocument/2006/relationships/oleObject" Target="../embeddings/oleObject103.bin"/><Relationship Id="rId3" Type="http://schemas.openxmlformats.org/officeDocument/2006/relationships/oleObject" Target="../embeddings/oleObject95.bin"/><Relationship Id="rId7" Type="http://schemas.openxmlformats.org/officeDocument/2006/relationships/image" Target="../media/image84.wmf"/><Relationship Id="rId12" Type="http://schemas.openxmlformats.org/officeDocument/2006/relationships/oleObject" Target="../embeddings/oleObject100.bin"/><Relationship Id="rId17" Type="http://schemas.openxmlformats.org/officeDocument/2006/relationships/image" Target="../media/image95.wmf"/><Relationship Id="rId2" Type="http://schemas.openxmlformats.org/officeDocument/2006/relationships/slideLayout" Target="../slideLayouts/slideLayout24.xml"/><Relationship Id="rId16" Type="http://schemas.openxmlformats.org/officeDocument/2006/relationships/oleObject" Target="../embeddings/oleObject102.bin"/><Relationship Id="rId20" Type="http://schemas.openxmlformats.org/officeDocument/2006/relationships/oleObject" Target="../embeddings/oleObject104.bin"/><Relationship Id="rId1" Type="http://schemas.openxmlformats.org/officeDocument/2006/relationships/vmlDrawing" Target="../drawings/vmlDrawing9.vml"/><Relationship Id="rId6" Type="http://schemas.openxmlformats.org/officeDocument/2006/relationships/oleObject" Target="../embeddings/oleObject97.bin"/><Relationship Id="rId11" Type="http://schemas.openxmlformats.org/officeDocument/2006/relationships/image" Target="../media/image92.wmf"/><Relationship Id="rId5" Type="http://schemas.openxmlformats.org/officeDocument/2006/relationships/oleObject" Target="../embeddings/oleObject96.bin"/><Relationship Id="rId15" Type="http://schemas.openxmlformats.org/officeDocument/2006/relationships/image" Target="../media/image94.wmf"/><Relationship Id="rId10" Type="http://schemas.openxmlformats.org/officeDocument/2006/relationships/oleObject" Target="../embeddings/oleObject99.bin"/><Relationship Id="rId19" Type="http://schemas.openxmlformats.org/officeDocument/2006/relationships/image" Target="../media/image96.wmf"/><Relationship Id="rId4" Type="http://schemas.openxmlformats.org/officeDocument/2006/relationships/image" Target="../media/image79.wmf"/><Relationship Id="rId9" Type="http://schemas.openxmlformats.org/officeDocument/2006/relationships/image" Target="../media/image91.wmf"/><Relationship Id="rId14" Type="http://schemas.openxmlformats.org/officeDocument/2006/relationships/oleObject" Target="../embeddings/oleObject101.bin"/></Relationships>
</file>

<file path=ppt/slides/_rels/slide15.xml.rels><?xml version="1.0" encoding="UTF-8" standalone="yes"?>
<Relationships xmlns="http://schemas.openxmlformats.org/package/2006/relationships"><Relationship Id="rId8" Type="http://schemas.openxmlformats.org/officeDocument/2006/relationships/image" Target="../media/image85.wmf"/><Relationship Id="rId13" Type="http://schemas.openxmlformats.org/officeDocument/2006/relationships/oleObject" Target="../embeddings/oleObject110.bin"/><Relationship Id="rId18" Type="http://schemas.openxmlformats.org/officeDocument/2006/relationships/oleObject" Target="../embeddings/oleObject113.bin"/><Relationship Id="rId26" Type="http://schemas.openxmlformats.org/officeDocument/2006/relationships/oleObject" Target="../embeddings/oleObject118.bin"/><Relationship Id="rId3" Type="http://schemas.openxmlformats.org/officeDocument/2006/relationships/oleObject" Target="../embeddings/oleObject105.bin"/><Relationship Id="rId21" Type="http://schemas.openxmlformats.org/officeDocument/2006/relationships/oleObject" Target="../embeddings/oleObject115.bin"/><Relationship Id="rId7" Type="http://schemas.openxmlformats.org/officeDocument/2006/relationships/oleObject" Target="../embeddings/oleObject107.bin"/><Relationship Id="rId12" Type="http://schemas.openxmlformats.org/officeDocument/2006/relationships/image" Target="../media/image84.wmf"/><Relationship Id="rId17" Type="http://schemas.openxmlformats.org/officeDocument/2006/relationships/image" Target="../media/image99.wmf"/><Relationship Id="rId25" Type="http://schemas.openxmlformats.org/officeDocument/2006/relationships/image" Target="../media/image101.wmf"/><Relationship Id="rId2" Type="http://schemas.openxmlformats.org/officeDocument/2006/relationships/slideLayout" Target="../slideLayouts/slideLayout24.xml"/><Relationship Id="rId16" Type="http://schemas.openxmlformats.org/officeDocument/2006/relationships/oleObject" Target="../embeddings/oleObject112.bin"/><Relationship Id="rId20" Type="http://schemas.openxmlformats.org/officeDocument/2006/relationships/image" Target="../media/image87.wmf"/><Relationship Id="rId29" Type="http://schemas.openxmlformats.org/officeDocument/2006/relationships/image" Target="../media/image103.wmf"/><Relationship Id="rId1" Type="http://schemas.openxmlformats.org/officeDocument/2006/relationships/vmlDrawing" Target="../drawings/vmlDrawing10.vml"/><Relationship Id="rId6" Type="http://schemas.openxmlformats.org/officeDocument/2006/relationships/image" Target="../media/image97.wmf"/><Relationship Id="rId11" Type="http://schemas.openxmlformats.org/officeDocument/2006/relationships/oleObject" Target="../embeddings/oleObject109.bin"/><Relationship Id="rId24" Type="http://schemas.openxmlformats.org/officeDocument/2006/relationships/oleObject" Target="../embeddings/oleObject117.bin"/><Relationship Id="rId5" Type="http://schemas.openxmlformats.org/officeDocument/2006/relationships/oleObject" Target="../embeddings/oleObject106.bin"/><Relationship Id="rId15" Type="http://schemas.openxmlformats.org/officeDocument/2006/relationships/oleObject" Target="../embeddings/oleObject111.bin"/><Relationship Id="rId23" Type="http://schemas.openxmlformats.org/officeDocument/2006/relationships/image" Target="../media/image100.wmf"/><Relationship Id="rId28" Type="http://schemas.openxmlformats.org/officeDocument/2006/relationships/oleObject" Target="../embeddings/oleObject119.bin"/><Relationship Id="rId10" Type="http://schemas.openxmlformats.org/officeDocument/2006/relationships/image" Target="../media/image79.wmf"/><Relationship Id="rId19" Type="http://schemas.openxmlformats.org/officeDocument/2006/relationships/oleObject" Target="../embeddings/oleObject114.bin"/><Relationship Id="rId31" Type="http://schemas.openxmlformats.org/officeDocument/2006/relationships/image" Target="../media/image104.jpeg"/><Relationship Id="rId4" Type="http://schemas.openxmlformats.org/officeDocument/2006/relationships/image" Target="../media/image89.wmf"/><Relationship Id="rId9" Type="http://schemas.openxmlformats.org/officeDocument/2006/relationships/oleObject" Target="../embeddings/oleObject108.bin"/><Relationship Id="rId14" Type="http://schemas.openxmlformats.org/officeDocument/2006/relationships/image" Target="../media/image98.wmf"/><Relationship Id="rId22" Type="http://schemas.openxmlformats.org/officeDocument/2006/relationships/oleObject" Target="../embeddings/oleObject116.bin"/><Relationship Id="rId27" Type="http://schemas.openxmlformats.org/officeDocument/2006/relationships/image" Target="../media/image102.wmf"/><Relationship Id="rId30" Type="http://schemas.openxmlformats.org/officeDocument/2006/relationships/oleObject" Target="../embeddings/oleObject120.bin"/></Relationships>
</file>

<file path=ppt/slides/_rels/slide16.xml.rels><?xml version="1.0" encoding="UTF-8" standalone="yes"?>
<Relationships xmlns="http://schemas.openxmlformats.org/package/2006/relationships"><Relationship Id="rId2" Type="http://schemas.openxmlformats.org/officeDocument/2006/relationships/image" Target="../media/image105.jpe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8" Type="http://schemas.openxmlformats.org/officeDocument/2006/relationships/image" Target="../media/image108.wmf"/><Relationship Id="rId13" Type="http://schemas.openxmlformats.org/officeDocument/2006/relationships/oleObject" Target="../embeddings/oleObject127.bin"/><Relationship Id="rId3" Type="http://schemas.openxmlformats.org/officeDocument/2006/relationships/oleObject" Target="../embeddings/oleObject121.bin"/><Relationship Id="rId7" Type="http://schemas.openxmlformats.org/officeDocument/2006/relationships/oleObject" Target="../embeddings/oleObject123.bin"/><Relationship Id="rId12" Type="http://schemas.openxmlformats.org/officeDocument/2006/relationships/oleObject" Target="../embeddings/oleObject126.bin"/><Relationship Id="rId17" Type="http://schemas.openxmlformats.org/officeDocument/2006/relationships/image" Target="../media/image112.jpeg"/><Relationship Id="rId2" Type="http://schemas.openxmlformats.org/officeDocument/2006/relationships/slideLayout" Target="../slideLayouts/slideLayout24.xml"/><Relationship Id="rId16" Type="http://schemas.openxmlformats.org/officeDocument/2006/relationships/image" Target="../media/image111.wmf"/><Relationship Id="rId1" Type="http://schemas.openxmlformats.org/officeDocument/2006/relationships/vmlDrawing" Target="../drawings/vmlDrawing11.vml"/><Relationship Id="rId6" Type="http://schemas.openxmlformats.org/officeDocument/2006/relationships/image" Target="../media/image107.wmf"/><Relationship Id="rId11" Type="http://schemas.openxmlformats.org/officeDocument/2006/relationships/oleObject" Target="../embeddings/oleObject125.bin"/><Relationship Id="rId5" Type="http://schemas.openxmlformats.org/officeDocument/2006/relationships/oleObject" Target="../embeddings/oleObject122.bin"/><Relationship Id="rId15" Type="http://schemas.openxmlformats.org/officeDocument/2006/relationships/oleObject" Target="../embeddings/oleObject128.bin"/><Relationship Id="rId10" Type="http://schemas.openxmlformats.org/officeDocument/2006/relationships/image" Target="../media/image109.wmf"/><Relationship Id="rId4" Type="http://schemas.openxmlformats.org/officeDocument/2006/relationships/image" Target="../media/image106.wmf"/><Relationship Id="rId9" Type="http://schemas.openxmlformats.org/officeDocument/2006/relationships/oleObject" Target="../embeddings/oleObject124.bin"/><Relationship Id="rId14" Type="http://schemas.openxmlformats.org/officeDocument/2006/relationships/image" Target="../media/image110.wmf"/></Relationships>
</file>

<file path=ppt/slides/_rels/slide18.xml.rels><?xml version="1.0" encoding="UTF-8" standalone="yes"?>
<Relationships xmlns="http://schemas.openxmlformats.org/package/2006/relationships"><Relationship Id="rId8" Type="http://schemas.openxmlformats.org/officeDocument/2006/relationships/image" Target="../media/image115.wmf"/><Relationship Id="rId13" Type="http://schemas.openxmlformats.org/officeDocument/2006/relationships/oleObject" Target="../embeddings/oleObject134.bin"/><Relationship Id="rId3" Type="http://schemas.openxmlformats.org/officeDocument/2006/relationships/oleObject" Target="../embeddings/oleObject129.bin"/><Relationship Id="rId7" Type="http://schemas.openxmlformats.org/officeDocument/2006/relationships/oleObject" Target="../embeddings/oleObject131.bin"/><Relationship Id="rId12" Type="http://schemas.openxmlformats.org/officeDocument/2006/relationships/image" Target="../media/image117.wmf"/><Relationship Id="rId2" Type="http://schemas.openxmlformats.org/officeDocument/2006/relationships/slideLayout" Target="../slideLayouts/slideLayout24.xml"/><Relationship Id="rId1" Type="http://schemas.openxmlformats.org/officeDocument/2006/relationships/vmlDrawing" Target="../drawings/vmlDrawing12.vml"/><Relationship Id="rId6" Type="http://schemas.openxmlformats.org/officeDocument/2006/relationships/image" Target="../media/image114.wmf"/><Relationship Id="rId11" Type="http://schemas.openxmlformats.org/officeDocument/2006/relationships/oleObject" Target="../embeddings/oleObject133.bin"/><Relationship Id="rId5" Type="http://schemas.openxmlformats.org/officeDocument/2006/relationships/oleObject" Target="../embeddings/oleObject130.bin"/><Relationship Id="rId10" Type="http://schemas.openxmlformats.org/officeDocument/2006/relationships/image" Target="../media/image116.wmf"/><Relationship Id="rId4" Type="http://schemas.openxmlformats.org/officeDocument/2006/relationships/image" Target="../media/image113.wmf"/><Relationship Id="rId9" Type="http://schemas.openxmlformats.org/officeDocument/2006/relationships/oleObject" Target="../embeddings/oleObject132.bin"/><Relationship Id="rId14" Type="http://schemas.openxmlformats.org/officeDocument/2006/relationships/image" Target="../media/image118.wmf"/></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37.bin"/><Relationship Id="rId13" Type="http://schemas.openxmlformats.org/officeDocument/2006/relationships/image" Target="../media/image123.wmf"/><Relationship Id="rId18" Type="http://schemas.openxmlformats.org/officeDocument/2006/relationships/oleObject" Target="../embeddings/oleObject142.bin"/><Relationship Id="rId26" Type="http://schemas.openxmlformats.org/officeDocument/2006/relationships/oleObject" Target="../embeddings/oleObject146.bin"/><Relationship Id="rId3" Type="http://schemas.openxmlformats.org/officeDocument/2006/relationships/notesSlide" Target="../notesSlides/notesSlide1.xml"/><Relationship Id="rId21" Type="http://schemas.openxmlformats.org/officeDocument/2006/relationships/image" Target="../media/image127.wmf"/><Relationship Id="rId7" Type="http://schemas.openxmlformats.org/officeDocument/2006/relationships/image" Target="../media/image120.wmf"/><Relationship Id="rId12" Type="http://schemas.openxmlformats.org/officeDocument/2006/relationships/oleObject" Target="../embeddings/oleObject139.bin"/><Relationship Id="rId17" Type="http://schemas.openxmlformats.org/officeDocument/2006/relationships/image" Target="../media/image125.wmf"/><Relationship Id="rId25" Type="http://schemas.openxmlformats.org/officeDocument/2006/relationships/image" Target="../media/image129.wmf"/><Relationship Id="rId2" Type="http://schemas.openxmlformats.org/officeDocument/2006/relationships/slideLayout" Target="../slideLayouts/slideLayout24.xml"/><Relationship Id="rId16" Type="http://schemas.openxmlformats.org/officeDocument/2006/relationships/oleObject" Target="../embeddings/oleObject141.bin"/><Relationship Id="rId20" Type="http://schemas.openxmlformats.org/officeDocument/2006/relationships/oleObject" Target="../embeddings/oleObject143.bin"/><Relationship Id="rId29" Type="http://schemas.openxmlformats.org/officeDocument/2006/relationships/image" Target="../media/image130.wmf"/><Relationship Id="rId1" Type="http://schemas.openxmlformats.org/officeDocument/2006/relationships/vmlDrawing" Target="../drawings/vmlDrawing13.vml"/><Relationship Id="rId6" Type="http://schemas.openxmlformats.org/officeDocument/2006/relationships/oleObject" Target="../embeddings/oleObject136.bin"/><Relationship Id="rId11" Type="http://schemas.openxmlformats.org/officeDocument/2006/relationships/image" Target="../media/image122.wmf"/><Relationship Id="rId24" Type="http://schemas.openxmlformats.org/officeDocument/2006/relationships/oleObject" Target="../embeddings/oleObject145.bin"/><Relationship Id="rId5" Type="http://schemas.openxmlformats.org/officeDocument/2006/relationships/image" Target="../media/image119.wmf"/><Relationship Id="rId15" Type="http://schemas.openxmlformats.org/officeDocument/2006/relationships/image" Target="../media/image124.wmf"/><Relationship Id="rId23" Type="http://schemas.openxmlformats.org/officeDocument/2006/relationships/image" Target="../media/image128.wmf"/><Relationship Id="rId28" Type="http://schemas.openxmlformats.org/officeDocument/2006/relationships/oleObject" Target="../embeddings/oleObject148.bin"/><Relationship Id="rId10" Type="http://schemas.openxmlformats.org/officeDocument/2006/relationships/oleObject" Target="../embeddings/oleObject138.bin"/><Relationship Id="rId19" Type="http://schemas.openxmlformats.org/officeDocument/2006/relationships/image" Target="../media/image126.wmf"/><Relationship Id="rId4" Type="http://schemas.openxmlformats.org/officeDocument/2006/relationships/oleObject" Target="../embeddings/oleObject135.bin"/><Relationship Id="rId9" Type="http://schemas.openxmlformats.org/officeDocument/2006/relationships/image" Target="../media/image121.wmf"/><Relationship Id="rId14" Type="http://schemas.openxmlformats.org/officeDocument/2006/relationships/oleObject" Target="../embeddings/oleObject140.bin"/><Relationship Id="rId22" Type="http://schemas.openxmlformats.org/officeDocument/2006/relationships/oleObject" Target="../embeddings/oleObject144.bin"/><Relationship Id="rId27" Type="http://schemas.openxmlformats.org/officeDocument/2006/relationships/oleObject" Target="../embeddings/oleObject147.bin"/><Relationship Id="rId30" Type="http://schemas.openxmlformats.org/officeDocument/2006/relationships/oleObject" Target="../embeddings/oleObject149.bin"/></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7" Type="http://schemas.openxmlformats.org/officeDocument/2006/relationships/slide" Target="slide20.xml"/><Relationship Id="rId2" Type="http://schemas.openxmlformats.org/officeDocument/2006/relationships/image" Target="../media/image11.gif"/><Relationship Id="rId1" Type="http://schemas.openxmlformats.org/officeDocument/2006/relationships/slideLayout" Target="../slideLayouts/slideLayout13.xml"/><Relationship Id="rId6" Type="http://schemas.openxmlformats.org/officeDocument/2006/relationships/slide" Target="slide17.xml"/><Relationship Id="rId5" Type="http://schemas.openxmlformats.org/officeDocument/2006/relationships/slide" Target="slide12.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8" Type="http://schemas.openxmlformats.org/officeDocument/2006/relationships/image" Target="../media/image133.wmf"/><Relationship Id="rId13" Type="http://schemas.openxmlformats.org/officeDocument/2006/relationships/image" Target="../media/image135.wmf"/><Relationship Id="rId18" Type="http://schemas.openxmlformats.org/officeDocument/2006/relationships/oleObject" Target="../embeddings/oleObject159.bin"/><Relationship Id="rId3" Type="http://schemas.openxmlformats.org/officeDocument/2006/relationships/oleObject" Target="../embeddings/oleObject150.bin"/><Relationship Id="rId21" Type="http://schemas.openxmlformats.org/officeDocument/2006/relationships/oleObject" Target="../embeddings/oleObject162.bin"/><Relationship Id="rId7" Type="http://schemas.openxmlformats.org/officeDocument/2006/relationships/oleObject" Target="../embeddings/oleObject152.bin"/><Relationship Id="rId12" Type="http://schemas.openxmlformats.org/officeDocument/2006/relationships/oleObject" Target="../embeddings/oleObject155.bin"/><Relationship Id="rId17" Type="http://schemas.openxmlformats.org/officeDocument/2006/relationships/oleObject" Target="../embeddings/oleObject158.bin"/><Relationship Id="rId2" Type="http://schemas.openxmlformats.org/officeDocument/2006/relationships/slideLayout" Target="../slideLayouts/slideLayout24.xml"/><Relationship Id="rId16" Type="http://schemas.openxmlformats.org/officeDocument/2006/relationships/image" Target="../media/image136.wmf"/><Relationship Id="rId20" Type="http://schemas.openxmlformats.org/officeDocument/2006/relationships/oleObject" Target="../embeddings/oleObject161.bin"/><Relationship Id="rId1" Type="http://schemas.openxmlformats.org/officeDocument/2006/relationships/vmlDrawing" Target="../drawings/vmlDrawing14.vml"/><Relationship Id="rId6" Type="http://schemas.openxmlformats.org/officeDocument/2006/relationships/image" Target="../media/image132.wmf"/><Relationship Id="rId11" Type="http://schemas.openxmlformats.org/officeDocument/2006/relationships/image" Target="../media/image134.wmf"/><Relationship Id="rId5" Type="http://schemas.openxmlformats.org/officeDocument/2006/relationships/oleObject" Target="../embeddings/oleObject151.bin"/><Relationship Id="rId15" Type="http://schemas.openxmlformats.org/officeDocument/2006/relationships/oleObject" Target="../embeddings/oleObject157.bin"/><Relationship Id="rId10" Type="http://schemas.openxmlformats.org/officeDocument/2006/relationships/oleObject" Target="../embeddings/oleObject154.bin"/><Relationship Id="rId19" Type="http://schemas.openxmlformats.org/officeDocument/2006/relationships/oleObject" Target="../embeddings/oleObject160.bin"/><Relationship Id="rId4" Type="http://schemas.openxmlformats.org/officeDocument/2006/relationships/image" Target="../media/image131.wmf"/><Relationship Id="rId9" Type="http://schemas.openxmlformats.org/officeDocument/2006/relationships/oleObject" Target="../embeddings/oleObject153.bin"/><Relationship Id="rId14" Type="http://schemas.openxmlformats.org/officeDocument/2006/relationships/oleObject" Target="../embeddings/oleObject156.bin"/><Relationship Id="rId22" Type="http://schemas.openxmlformats.org/officeDocument/2006/relationships/image" Target="../media/image137.jpeg"/></Relationships>
</file>

<file path=ppt/slides/_rels/slide21.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8" Type="http://schemas.openxmlformats.org/officeDocument/2006/relationships/image" Target="../media/image141.wmf"/><Relationship Id="rId13" Type="http://schemas.openxmlformats.org/officeDocument/2006/relationships/oleObject" Target="../embeddings/oleObject168.bin"/><Relationship Id="rId18" Type="http://schemas.openxmlformats.org/officeDocument/2006/relationships/image" Target="../media/image146.wmf"/><Relationship Id="rId3" Type="http://schemas.openxmlformats.org/officeDocument/2006/relationships/oleObject" Target="../embeddings/oleObject163.bin"/><Relationship Id="rId21" Type="http://schemas.openxmlformats.org/officeDocument/2006/relationships/oleObject" Target="../embeddings/oleObject172.bin"/><Relationship Id="rId7" Type="http://schemas.openxmlformats.org/officeDocument/2006/relationships/oleObject" Target="../embeddings/oleObject165.bin"/><Relationship Id="rId12" Type="http://schemas.openxmlformats.org/officeDocument/2006/relationships/image" Target="../media/image143.wmf"/><Relationship Id="rId17" Type="http://schemas.openxmlformats.org/officeDocument/2006/relationships/oleObject" Target="../embeddings/oleObject170.bin"/><Relationship Id="rId2" Type="http://schemas.openxmlformats.org/officeDocument/2006/relationships/slideLayout" Target="../slideLayouts/slideLayout24.xml"/><Relationship Id="rId16" Type="http://schemas.openxmlformats.org/officeDocument/2006/relationships/image" Target="../media/image145.wmf"/><Relationship Id="rId20" Type="http://schemas.openxmlformats.org/officeDocument/2006/relationships/image" Target="../media/image147.wmf"/><Relationship Id="rId1" Type="http://schemas.openxmlformats.org/officeDocument/2006/relationships/vmlDrawing" Target="../drawings/vmlDrawing15.vml"/><Relationship Id="rId6" Type="http://schemas.openxmlformats.org/officeDocument/2006/relationships/image" Target="../media/image140.wmf"/><Relationship Id="rId11" Type="http://schemas.openxmlformats.org/officeDocument/2006/relationships/oleObject" Target="../embeddings/oleObject167.bin"/><Relationship Id="rId5" Type="http://schemas.openxmlformats.org/officeDocument/2006/relationships/oleObject" Target="../embeddings/oleObject164.bin"/><Relationship Id="rId15" Type="http://schemas.openxmlformats.org/officeDocument/2006/relationships/oleObject" Target="../embeddings/oleObject169.bin"/><Relationship Id="rId10" Type="http://schemas.openxmlformats.org/officeDocument/2006/relationships/image" Target="../media/image142.wmf"/><Relationship Id="rId19" Type="http://schemas.openxmlformats.org/officeDocument/2006/relationships/oleObject" Target="../embeddings/oleObject171.bin"/><Relationship Id="rId4" Type="http://schemas.openxmlformats.org/officeDocument/2006/relationships/image" Target="../media/image139.wmf"/><Relationship Id="rId9" Type="http://schemas.openxmlformats.org/officeDocument/2006/relationships/oleObject" Target="../embeddings/oleObject166.bin"/><Relationship Id="rId14" Type="http://schemas.openxmlformats.org/officeDocument/2006/relationships/image" Target="../media/image144.wmf"/><Relationship Id="rId22" Type="http://schemas.openxmlformats.org/officeDocument/2006/relationships/image" Target="../media/image148.wmf"/></Relationships>
</file>

<file path=ppt/slides/_rels/slide23.xml.rels><?xml version="1.0" encoding="UTF-8" standalone="yes"?>
<Relationships xmlns="http://schemas.openxmlformats.org/package/2006/relationships"><Relationship Id="rId8" Type="http://schemas.openxmlformats.org/officeDocument/2006/relationships/image" Target="../media/image151.wmf"/><Relationship Id="rId13" Type="http://schemas.openxmlformats.org/officeDocument/2006/relationships/oleObject" Target="../embeddings/oleObject178.bin"/><Relationship Id="rId18" Type="http://schemas.openxmlformats.org/officeDocument/2006/relationships/image" Target="../media/image156.wmf"/><Relationship Id="rId26" Type="http://schemas.openxmlformats.org/officeDocument/2006/relationships/image" Target="../media/image160.wmf"/><Relationship Id="rId3" Type="http://schemas.openxmlformats.org/officeDocument/2006/relationships/oleObject" Target="../embeddings/oleObject173.bin"/><Relationship Id="rId21" Type="http://schemas.openxmlformats.org/officeDocument/2006/relationships/oleObject" Target="../embeddings/oleObject182.bin"/><Relationship Id="rId34" Type="http://schemas.openxmlformats.org/officeDocument/2006/relationships/image" Target="../media/image164.wmf"/><Relationship Id="rId7" Type="http://schemas.openxmlformats.org/officeDocument/2006/relationships/oleObject" Target="../embeddings/oleObject175.bin"/><Relationship Id="rId12" Type="http://schemas.openxmlformats.org/officeDocument/2006/relationships/image" Target="../media/image153.wmf"/><Relationship Id="rId17" Type="http://schemas.openxmlformats.org/officeDocument/2006/relationships/oleObject" Target="../embeddings/oleObject180.bin"/><Relationship Id="rId25" Type="http://schemas.openxmlformats.org/officeDocument/2006/relationships/oleObject" Target="../embeddings/oleObject184.bin"/><Relationship Id="rId33" Type="http://schemas.openxmlformats.org/officeDocument/2006/relationships/oleObject" Target="../embeddings/oleObject188.bin"/><Relationship Id="rId2" Type="http://schemas.openxmlformats.org/officeDocument/2006/relationships/slideLayout" Target="../slideLayouts/slideLayout24.xml"/><Relationship Id="rId16" Type="http://schemas.openxmlformats.org/officeDocument/2006/relationships/image" Target="../media/image155.wmf"/><Relationship Id="rId20" Type="http://schemas.openxmlformats.org/officeDocument/2006/relationships/image" Target="../media/image157.wmf"/><Relationship Id="rId29" Type="http://schemas.openxmlformats.org/officeDocument/2006/relationships/oleObject" Target="../embeddings/oleObject186.bin"/><Relationship Id="rId1" Type="http://schemas.openxmlformats.org/officeDocument/2006/relationships/vmlDrawing" Target="../drawings/vmlDrawing16.vml"/><Relationship Id="rId6" Type="http://schemas.openxmlformats.org/officeDocument/2006/relationships/image" Target="../media/image150.wmf"/><Relationship Id="rId11" Type="http://schemas.openxmlformats.org/officeDocument/2006/relationships/oleObject" Target="../embeddings/oleObject177.bin"/><Relationship Id="rId24" Type="http://schemas.openxmlformats.org/officeDocument/2006/relationships/image" Target="../media/image159.wmf"/><Relationship Id="rId32" Type="http://schemas.openxmlformats.org/officeDocument/2006/relationships/image" Target="../media/image163.wmf"/><Relationship Id="rId5" Type="http://schemas.openxmlformats.org/officeDocument/2006/relationships/oleObject" Target="../embeddings/oleObject174.bin"/><Relationship Id="rId15" Type="http://schemas.openxmlformats.org/officeDocument/2006/relationships/oleObject" Target="../embeddings/oleObject179.bin"/><Relationship Id="rId23" Type="http://schemas.openxmlformats.org/officeDocument/2006/relationships/oleObject" Target="../embeddings/oleObject183.bin"/><Relationship Id="rId28" Type="http://schemas.openxmlformats.org/officeDocument/2006/relationships/image" Target="../media/image161.wmf"/><Relationship Id="rId10" Type="http://schemas.openxmlformats.org/officeDocument/2006/relationships/image" Target="../media/image152.wmf"/><Relationship Id="rId19" Type="http://schemas.openxmlformats.org/officeDocument/2006/relationships/oleObject" Target="../embeddings/oleObject181.bin"/><Relationship Id="rId31" Type="http://schemas.openxmlformats.org/officeDocument/2006/relationships/oleObject" Target="../embeddings/oleObject187.bin"/><Relationship Id="rId4" Type="http://schemas.openxmlformats.org/officeDocument/2006/relationships/image" Target="../media/image149.wmf"/><Relationship Id="rId9" Type="http://schemas.openxmlformats.org/officeDocument/2006/relationships/oleObject" Target="../embeddings/oleObject176.bin"/><Relationship Id="rId14" Type="http://schemas.openxmlformats.org/officeDocument/2006/relationships/image" Target="../media/image154.wmf"/><Relationship Id="rId22" Type="http://schemas.openxmlformats.org/officeDocument/2006/relationships/image" Target="../media/image158.wmf"/><Relationship Id="rId27" Type="http://schemas.openxmlformats.org/officeDocument/2006/relationships/oleObject" Target="../embeddings/oleObject185.bin"/><Relationship Id="rId30" Type="http://schemas.openxmlformats.org/officeDocument/2006/relationships/image" Target="../media/image162.wmf"/></Relationships>
</file>

<file path=ppt/slides/_rels/slide24.xml.rels><?xml version="1.0" encoding="UTF-8" standalone="yes"?>
<Relationships xmlns="http://schemas.openxmlformats.org/package/2006/relationships"><Relationship Id="rId8" Type="http://schemas.openxmlformats.org/officeDocument/2006/relationships/image" Target="../media/image166.wmf"/><Relationship Id="rId13" Type="http://schemas.openxmlformats.org/officeDocument/2006/relationships/oleObject" Target="../embeddings/oleObject194.bin"/><Relationship Id="rId18" Type="http://schemas.openxmlformats.org/officeDocument/2006/relationships/image" Target="../media/image171.wmf"/><Relationship Id="rId3" Type="http://schemas.openxmlformats.org/officeDocument/2006/relationships/oleObject" Target="../embeddings/oleObject189.bin"/><Relationship Id="rId7" Type="http://schemas.openxmlformats.org/officeDocument/2006/relationships/oleObject" Target="../embeddings/oleObject191.bin"/><Relationship Id="rId12" Type="http://schemas.openxmlformats.org/officeDocument/2006/relationships/image" Target="../media/image168.wmf"/><Relationship Id="rId17" Type="http://schemas.openxmlformats.org/officeDocument/2006/relationships/oleObject" Target="../embeddings/oleObject196.bin"/><Relationship Id="rId2" Type="http://schemas.openxmlformats.org/officeDocument/2006/relationships/slideLayout" Target="../slideLayouts/slideLayout24.xml"/><Relationship Id="rId16" Type="http://schemas.openxmlformats.org/officeDocument/2006/relationships/image" Target="../media/image170.wmf"/><Relationship Id="rId1" Type="http://schemas.openxmlformats.org/officeDocument/2006/relationships/vmlDrawing" Target="../drawings/vmlDrawing17.vml"/><Relationship Id="rId6" Type="http://schemas.openxmlformats.org/officeDocument/2006/relationships/image" Target="../media/image152.wmf"/><Relationship Id="rId11" Type="http://schemas.openxmlformats.org/officeDocument/2006/relationships/oleObject" Target="../embeddings/oleObject193.bin"/><Relationship Id="rId5" Type="http://schemas.openxmlformats.org/officeDocument/2006/relationships/oleObject" Target="../embeddings/oleObject190.bin"/><Relationship Id="rId15" Type="http://schemas.openxmlformats.org/officeDocument/2006/relationships/oleObject" Target="../embeddings/oleObject195.bin"/><Relationship Id="rId10" Type="http://schemas.openxmlformats.org/officeDocument/2006/relationships/image" Target="../media/image167.wmf"/><Relationship Id="rId19" Type="http://schemas.openxmlformats.org/officeDocument/2006/relationships/image" Target="../media/image172.jpeg"/><Relationship Id="rId4" Type="http://schemas.openxmlformats.org/officeDocument/2006/relationships/image" Target="../media/image165.wmf"/><Relationship Id="rId9" Type="http://schemas.openxmlformats.org/officeDocument/2006/relationships/oleObject" Target="../embeddings/oleObject192.bin"/><Relationship Id="rId14" Type="http://schemas.openxmlformats.org/officeDocument/2006/relationships/image" Target="../media/image169.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4.xml"/><Relationship Id="rId5" Type="http://schemas.openxmlformats.org/officeDocument/2006/relationships/image" Target="../media/image15.emf"/><Relationship Id="rId4" Type="http://schemas.openxmlformats.org/officeDocument/2006/relationships/image" Target="../media/image14.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0.wmf"/><Relationship Id="rId18" Type="http://schemas.openxmlformats.org/officeDocument/2006/relationships/image" Target="../media/image21.wmf"/><Relationship Id="rId26" Type="http://schemas.openxmlformats.org/officeDocument/2006/relationships/image" Target="../media/image25.wmf"/><Relationship Id="rId3" Type="http://schemas.openxmlformats.org/officeDocument/2006/relationships/image" Target="../media/image27.emf"/><Relationship Id="rId21" Type="http://schemas.openxmlformats.org/officeDocument/2006/relationships/oleObject" Target="../embeddings/oleObject11.bin"/><Relationship Id="rId7" Type="http://schemas.openxmlformats.org/officeDocument/2006/relationships/image" Target="../media/image17.wmf"/><Relationship Id="rId12" Type="http://schemas.openxmlformats.org/officeDocument/2006/relationships/oleObject" Target="../embeddings/oleObject5.bin"/><Relationship Id="rId17" Type="http://schemas.openxmlformats.org/officeDocument/2006/relationships/oleObject" Target="../embeddings/oleObject9.bin"/><Relationship Id="rId25" Type="http://schemas.openxmlformats.org/officeDocument/2006/relationships/oleObject" Target="../embeddings/oleObject13.bin"/><Relationship Id="rId2" Type="http://schemas.openxmlformats.org/officeDocument/2006/relationships/slideLayout" Target="../slideLayouts/slideLayout24.xml"/><Relationship Id="rId16" Type="http://schemas.openxmlformats.org/officeDocument/2006/relationships/oleObject" Target="../embeddings/oleObject8.bin"/><Relationship Id="rId20" Type="http://schemas.openxmlformats.org/officeDocument/2006/relationships/image" Target="../media/image22.wmf"/><Relationship Id="rId29" Type="http://schemas.openxmlformats.org/officeDocument/2006/relationships/image" Target="../media/image26.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9.wmf"/><Relationship Id="rId24" Type="http://schemas.openxmlformats.org/officeDocument/2006/relationships/image" Target="../media/image24.wmf"/><Relationship Id="rId5" Type="http://schemas.openxmlformats.org/officeDocument/2006/relationships/image" Target="../media/image16.wmf"/><Relationship Id="rId15" Type="http://schemas.openxmlformats.org/officeDocument/2006/relationships/oleObject" Target="../embeddings/oleObject7.bin"/><Relationship Id="rId23" Type="http://schemas.openxmlformats.org/officeDocument/2006/relationships/oleObject" Target="../embeddings/oleObject12.bin"/><Relationship Id="rId28" Type="http://schemas.openxmlformats.org/officeDocument/2006/relationships/oleObject" Target="../embeddings/oleObject15.bin"/><Relationship Id="rId10" Type="http://schemas.openxmlformats.org/officeDocument/2006/relationships/oleObject" Target="../embeddings/oleObject4.bin"/><Relationship Id="rId19" Type="http://schemas.openxmlformats.org/officeDocument/2006/relationships/oleObject" Target="../embeddings/oleObject10.bin"/><Relationship Id="rId4" Type="http://schemas.openxmlformats.org/officeDocument/2006/relationships/oleObject" Target="../embeddings/oleObject1.bin"/><Relationship Id="rId9" Type="http://schemas.openxmlformats.org/officeDocument/2006/relationships/image" Target="../media/image18.wmf"/><Relationship Id="rId14" Type="http://schemas.openxmlformats.org/officeDocument/2006/relationships/oleObject" Target="../embeddings/oleObject6.bin"/><Relationship Id="rId22" Type="http://schemas.openxmlformats.org/officeDocument/2006/relationships/image" Target="../media/image23.wmf"/><Relationship Id="rId27" Type="http://schemas.openxmlformats.org/officeDocument/2006/relationships/oleObject" Target="../embeddings/oleObject14.bin"/></Relationships>
</file>

<file path=ppt/slides/_rels/slide6.xml.rels><?xml version="1.0" encoding="UTF-8" standalone="yes"?>
<Relationships xmlns="http://schemas.openxmlformats.org/package/2006/relationships"><Relationship Id="rId8" Type="http://schemas.openxmlformats.org/officeDocument/2006/relationships/image" Target="../media/image30.wmf"/><Relationship Id="rId13" Type="http://schemas.openxmlformats.org/officeDocument/2006/relationships/oleObject" Target="../embeddings/oleObject21.bin"/><Relationship Id="rId18" Type="http://schemas.openxmlformats.org/officeDocument/2006/relationships/oleObject" Target="../embeddings/oleObject24.bin"/><Relationship Id="rId26" Type="http://schemas.openxmlformats.org/officeDocument/2006/relationships/oleObject" Target="../embeddings/oleObject28.bin"/><Relationship Id="rId39" Type="http://schemas.openxmlformats.org/officeDocument/2006/relationships/image" Target="../media/image43.wmf"/><Relationship Id="rId3" Type="http://schemas.openxmlformats.org/officeDocument/2006/relationships/oleObject" Target="../embeddings/oleObject16.bin"/><Relationship Id="rId21" Type="http://schemas.openxmlformats.org/officeDocument/2006/relationships/image" Target="../media/image34.wmf"/><Relationship Id="rId34" Type="http://schemas.openxmlformats.org/officeDocument/2006/relationships/oleObject" Target="../embeddings/oleObject32.bin"/><Relationship Id="rId7" Type="http://schemas.openxmlformats.org/officeDocument/2006/relationships/oleObject" Target="../embeddings/oleObject18.bin"/><Relationship Id="rId12" Type="http://schemas.openxmlformats.org/officeDocument/2006/relationships/image" Target="../media/image32.wmf"/><Relationship Id="rId17" Type="http://schemas.openxmlformats.org/officeDocument/2006/relationships/image" Target="../media/image18.wmf"/><Relationship Id="rId25" Type="http://schemas.openxmlformats.org/officeDocument/2006/relationships/image" Target="../media/image36.wmf"/><Relationship Id="rId33" Type="http://schemas.openxmlformats.org/officeDocument/2006/relationships/image" Target="../media/image40.wmf"/><Relationship Id="rId38" Type="http://schemas.openxmlformats.org/officeDocument/2006/relationships/oleObject" Target="../embeddings/oleObject34.bin"/><Relationship Id="rId2" Type="http://schemas.openxmlformats.org/officeDocument/2006/relationships/slideLayout" Target="../slideLayouts/slideLayout24.xml"/><Relationship Id="rId16" Type="http://schemas.openxmlformats.org/officeDocument/2006/relationships/oleObject" Target="../embeddings/oleObject23.bin"/><Relationship Id="rId20" Type="http://schemas.openxmlformats.org/officeDocument/2006/relationships/oleObject" Target="../embeddings/oleObject25.bin"/><Relationship Id="rId29" Type="http://schemas.openxmlformats.org/officeDocument/2006/relationships/image" Target="../media/image38.wmf"/><Relationship Id="rId41" Type="http://schemas.openxmlformats.org/officeDocument/2006/relationships/image" Target="../media/image44.jpeg"/><Relationship Id="rId1" Type="http://schemas.openxmlformats.org/officeDocument/2006/relationships/vmlDrawing" Target="../drawings/vmlDrawing2.vml"/><Relationship Id="rId6" Type="http://schemas.openxmlformats.org/officeDocument/2006/relationships/image" Target="../media/image29.wmf"/><Relationship Id="rId11" Type="http://schemas.openxmlformats.org/officeDocument/2006/relationships/oleObject" Target="../embeddings/oleObject20.bin"/><Relationship Id="rId24" Type="http://schemas.openxmlformats.org/officeDocument/2006/relationships/oleObject" Target="../embeddings/oleObject27.bin"/><Relationship Id="rId32" Type="http://schemas.openxmlformats.org/officeDocument/2006/relationships/oleObject" Target="../embeddings/oleObject31.bin"/><Relationship Id="rId37" Type="http://schemas.openxmlformats.org/officeDocument/2006/relationships/image" Target="../media/image42.wmf"/><Relationship Id="rId40" Type="http://schemas.openxmlformats.org/officeDocument/2006/relationships/oleObject" Target="../embeddings/oleObject35.bin"/><Relationship Id="rId5" Type="http://schemas.openxmlformats.org/officeDocument/2006/relationships/oleObject" Target="../embeddings/oleObject17.bin"/><Relationship Id="rId15" Type="http://schemas.openxmlformats.org/officeDocument/2006/relationships/image" Target="../media/image17.wmf"/><Relationship Id="rId23" Type="http://schemas.openxmlformats.org/officeDocument/2006/relationships/image" Target="../media/image35.wmf"/><Relationship Id="rId28" Type="http://schemas.openxmlformats.org/officeDocument/2006/relationships/oleObject" Target="../embeddings/oleObject29.bin"/><Relationship Id="rId36" Type="http://schemas.openxmlformats.org/officeDocument/2006/relationships/oleObject" Target="../embeddings/oleObject33.bin"/><Relationship Id="rId10" Type="http://schemas.openxmlformats.org/officeDocument/2006/relationships/image" Target="../media/image31.wmf"/><Relationship Id="rId19" Type="http://schemas.openxmlformats.org/officeDocument/2006/relationships/image" Target="../media/image33.wmf"/><Relationship Id="rId31" Type="http://schemas.openxmlformats.org/officeDocument/2006/relationships/image" Target="../media/image39.wmf"/><Relationship Id="rId4" Type="http://schemas.openxmlformats.org/officeDocument/2006/relationships/image" Target="../media/image28.wmf"/><Relationship Id="rId9" Type="http://schemas.openxmlformats.org/officeDocument/2006/relationships/oleObject" Target="../embeddings/oleObject19.bin"/><Relationship Id="rId14" Type="http://schemas.openxmlformats.org/officeDocument/2006/relationships/oleObject" Target="../embeddings/oleObject22.bin"/><Relationship Id="rId22" Type="http://schemas.openxmlformats.org/officeDocument/2006/relationships/oleObject" Target="../embeddings/oleObject26.bin"/><Relationship Id="rId27" Type="http://schemas.openxmlformats.org/officeDocument/2006/relationships/image" Target="../media/image37.wmf"/><Relationship Id="rId30" Type="http://schemas.openxmlformats.org/officeDocument/2006/relationships/oleObject" Target="../embeddings/oleObject30.bin"/><Relationship Id="rId35" Type="http://schemas.openxmlformats.org/officeDocument/2006/relationships/image" Target="../media/image41.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24.xml"/><Relationship Id="rId1" Type="http://schemas.openxmlformats.org/officeDocument/2006/relationships/vmlDrawing" Target="../drawings/vmlDrawing3.vml"/><Relationship Id="rId6" Type="http://schemas.openxmlformats.org/officeDocument/2006/relationships/image" Target="../media/image46.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39.bin"/></Relationships>
</file>

<file path=ppt/slides/_rels/slide9.xml.rels><?xml version="1.0" encoding="UTF-8" standalone="yes"?>
<Relationships xmlns="http://schemas.openxmlformats.org/package/2006/relationships"><Relationship Id="rId8" Type="http://schemas.openxmlformats.org/officeDocument/2006/relationships/image" Target="../media/image51.wmf"/><Relationship Id="rId13" Type="http://schemas.openxmlformats.org/officeDocument/2006/relationships/oleObject" Target="../embeddings/oleObject46.bin"/><Relationship Id="rId18" Type="http://schemas.openxmlformats.org/officeDocument/2006/relationships/oleObject" Target="../embeddings/oleObject49.bin"/><Relationship Id="rId26" Type="http://schemas.openxmlformats.org/officeDocument/2006/relationships/oleObject" Target="../embeddings/oleObject53.bin"/><Relationship Id="rId3" Type="http://schemas.openxmlformats.org/officeDocument/2006/relationships/oleObject" Target="../embeddings/oleObject41.bin"/><Relationship Id="rId21" Type="http://schemas.openxmlformats.org/officeDocument/2006/relationships/image" Target="../media/image57.wmf"/><Relationship Id="rId7" Type="http://schemas.openxmlformats.org/officeDocument/2006/relationships/oleObject" Target="../embeddings/oleObject43.bin"/><Relationship Id="rId12" Type="http://schemas.openxmlformats.org/officeDocument/2006/relationships/image" Target="../media/image53.wmf"/><Relationship Id="rId17" Type="http://schemas.openxmlformats.org/officeDocument/2006/relationships/image" Target="../media/image55.wmf"/><Relationship Id="rId25" Type="http://schemas.openxmlformats.org/officeDocument/2006/relationships/image" Target="../media/image59.wmf"/><Relationship Id="rId2" Type="http://schemas.openxmlformats.org/officeDocument/2006/relationships/slideLayout" Target="../slideLayouts/slideLayout24.xml"/><Relationship Id="rId16" Type="http://schemas.openxmlformats.org/officeDocument/2006/relationships/oleObject" Target="../embeddings/oleObject48.bin"/><Relationship Id="rId20" Type="http://schemas.openxmlformats.org/officeDocument/2006/relationships/oleObject" Target="../embeddings/oleObject50.bin"/><Relationship Id="rId29" Type="http://schemas.openxmlformats.org/officeDocument/2006/relationships/image" Target="../media/image61.wmf"/><Relationship Id="rId1" Type="http://schemas.openxmlformats.org/officeDocument/2006/relationships/vmlDrawing" Target="../drawings/vmlDrawing4.vml"/><Relationship Id="rId6" Type="http://schemas.openxmlformats.org/officeDocument/2006/relationships/image" Target="../media/image50.wmf"/><Relationship Id="rId11" Type="http://schemas.openxmlformats.org/officeDocument/2006/relationships/oleObject" Target="../embeddings/oleObject45.bin"/><Relationship Id="rId24" Type="http://schemas.openxmlformats.org/officeDocument/2006/relationships/oleObject" Target="../embeddings/oleObject52.bin"/><Relationship Id="rId5" Type="http://schemas.openxmlformats.org/officeDocument/2006/relationships/oleObject" Target="../embeddings/oleObject42.bin"/><Relationship Id="rId15" Type="http://schemas.openxmlformats.org/officeDocument/2006/relationships/image" Target="../media/image54.wmf"/><Relationship Id="rId23" Type="http://schemas.openxmlformats.org/officeDocument/2006/relationships/image" Target="../media/image58.wmf"/><Relationship Id="rId28" Type="http://schemas.openxmlformats.org/officeDocument/2006/relationships/oleObject" Target="../embeddings/oleObject54.bin"/><Relationship Id="rId10" Type="http://schemas.openxmlformats.org/officeDocument/2006/relationships/image" Target="../media/image52.wmf"/><Relationship Id="rId19" Type="http://schemas.openxmlformats.org/officeDocument/2006/relationships/image" Target="../media/image56.wmf"/><Relationship Id="rId31" Type="http://schemas.openxmlformats.org/officeDocument/2006/relationships/image" Target="../media/image62.wmf"/><Relationship Id="rId4" Type="http://schemas.openxmlformats.org/officeDocument/2006/relationships/image" Target="../media/image49.wmf"/><Relationship Id="rId9" Type="http://schemas.openxmlformats.org/officeDocument/2006/relationships/oleObject" Target="../embeddings/oleObject44.bin"/><Relationship Id="rId14" Type="http://schemas.openxmlformats.org/officeDocument/2006/relationships/oleObject" Target="../embeddings/oleObject47.bin"/><Relationship Id="rId22" Type="http://schemas.openxmlformats.org/officeDocument/2006/relationships/oleObject" Target="../embeddings/oleObject51.bin"/><Relationship Id="rId27" Type="http://schemas.openxmlformats.org/officeDocument/2006/relationships/image" Target="../media/image60.wmf"/><Relationship Id="rId30" Type="http://schemas.openxmlformats.org/officeDocument/2006/relationships/oleObject" Target="../embeddings/oleObject55.bin"/></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09600" y="2590800"/>
            <a:ext cx="7772400" cy="2381250"/>
          </a:xfrm>
        </p:spPr>
        <p:txBody>
          <a:bodyPr/>
          <a:lstStyle/>
          <a:p>
            <a:pPr algn="ctr">
              <a:lnSpc>
                <a:spcPct val="105000"/>
              </a:lnSpc>
            </a:pP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4400" dirty="0">
                <a:latin typeface="宋体" charset="-122"/>
                <a:ea typeface="宋体" charset="-122"/>
              </a:rPr>
              <a:t>风险偏好及选择</a:t>
            </a: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2800" dirty="0" smtClean="0">
                <a:latin typeface="宋体" charset="-122"/>
                <a:ea typeface="宋体" charset="-122"/>
              </a:rPr>
              <a:t>             </a:t>
            </a:r>
            <a:br>
              <a:rPr lang="zh-CN" altLang="en-US" sz="2800" dirty="0" smtClean="0">
                <a:latin typeface="宋体" charset="-122"/>
                <a:ea typeface="宋体" charset="-122"/>
              </a:rPr>
            </a:br>
            <a:r>
              <a:rPr lang="zh-CN" altLang="en-US" sz="2800" dirty="0" smtClean="0">
                <a:latin typeface="宋体" charset="-122"/>
                <a:ea typeface="宋体" charset="-122"/>
              </a:rPr>
              <a:t>            </a:t>
            </a:r>
            <a:r>
              <a:rPr lang="zh-CN" altLang="en-US" sz="2000" dirty="0" smtClean="0">
                <a:latin typeface="宋体" charset="-122"/>
                <a:ea typeface="宋体" charset="-122"/>
              </a:rPr>
              <a:t>天津财经大学中国经济统计研究中心</a:t>
            </a:r>
            <a:br>
              <a:rPr lang="zh-CN" altLang="en-US" sz="2000" dirty="0" smtClean="0">
                <a:latin typeface="宋体" charset="-122"/>
                <a:ea typeface="宋体" charset="-122"/>
              </a:rPr>
            </a:br>
            <a:r>
              <a:rPr lang="zh-CN" altLang="en-US" sz="2000" dirty="0" smtClean="0">
                <a:latin typeface="宋体" charset="-122"/>
                <a:ea typeface="宋体" charset="-122"/>
              </a:rPr>
              <a:t>                                           李腊生</a:t>
            </a:r>
            <a:r>
              <a:rPr lang="zh-CN" altLang="en-US" sz="2400" dirty="0" smtClean="0">
                <a:latin typeface="宋体" charset="-122"/>
                <a:ea typeface="宋体" charset="-122"/>
              </a:rPr>
              <a:t/>
            </a:r>
            <a:br>
              <a:rPr lang="zh-CN" altLang="en-US" sz="2400" dirty="0" smtClean="0">
                <a:latin typeface="宋体" charset="-122"/>
                <a:ea typeface="宋体" charset="-122"/>
              </a:rPr>
            </a:br>
            <a:endParaRPr lang="zh-CN" altLang="en-US" sz="2000" dirty="0" smtClean="0">
              <a:latin typeface="宋体" charset="-122"/>
              <a:ea typeface="宋体" charset="-122"/>
            </a:endParaRPr>
          </a:p>
        </p:txBody>
      </p:sp>
      <p:sp>
        <p:nvSpPr>
          <p:cNvPr id="20483" name="Rectangle 3"/>
          <p:cNvSpPr>
            <a:spLocks noGrp="1" noChangeArrowheads="1"/>
          </p:cNvSpPr>
          <p:nvPr>
            <p:ph type="subTitle" idx="1"/>
          </p:nvPr>
        </p:nvSpPr>
        <p:spPr bwMode="auto">
          <a:xfrm flipH="1" flipV="1">
            <a:off x="9372600" y="6858000"/>
            <a:ext cx="76200" cy="762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r">
              <a:lnSpc>
                <a:spcPct val="80000"/>
              </a:lnSpc>
            </a:pPr>
            <a:endParaRPr lang="zh-CN" altLang="zh-CN" sz="800" smtClean="0">
              <a:latin typeface="宋体" charset="-122"/>
            </a:endParaRPr>
          </a:p>
          <a:p>
            <a:pPr algn="r">
              <a:lnSpc>
                <a:spcPct val="80000"/>
              </a:lnSpc>
            </a:pPr>
            <a:r>
              <a:rPr lang="zh-CN" altLang="zh-CN" sz="800" smtClean="0">
                <a:latin typeface="宋体" charset="-122"/>
              </a:rPr>
              <a:t>                                      </a:t>
            </a:r>
          </a:p>
          <a:p>
            <a:pPr>
              <a:lnSpc>
                <a:spcPct val="80000"/>
              </a:lnSpc>
            </a:pPr>
            <a:endParaRPr lang="zh-CN" altLang="zh-CN" sz="900" smtClean="0"/>
          </a:p>
          <a:p>
            <a:pPr>
              <a:lnSpc>
                <a:spcPct val="80000"/>
              </a:lnSpc>
            </a:pPr>
            <a:endParaRPr lang="zh-CN" altLang="zh-CN" sz="900" smtClean="0"/>
          </a:p>
        </p:txBody>
      </p:sp>
    </p:spTree>
    <p:extLst>
      <p:ext uri="{BB962C8B-B14F-4D97-AF65-F5344CB8AC3E}">
        <p14:creationId xmlns:p14="http://schemas.microsoft.com/office/powerpoint/2010/main" val="333492828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第二节  风险的度量</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251520" y="2062163"/>
            <a:ext cx="8810344" cy="1015663"/>
          </a:xfrm>
          <a:prstGeom prst="rect">
            <a:avLst/>
          </a:prstGeom>
          <a:noFill/>
        </p:spPr>
        <p:txBody>
          <a:bodyPr wrap="square" rtlCol="0">
            <a:spAutoFit/>
          </a:bodyPr>
          <a:lstStyle/>
          <a:p>
            <a:r>
              <a:rPr lang="zh-CN" altLang="en-US" sz="2000" dirty="0" smtClean="0">
                <a:solidFill>
                  <a:srgbClr val="000000"/>
                </a:solidFill>
              </a:rPr>
              <a:t>    在</a:t>
            </a:r>
            <a:r>
              <a:rPr lang="zh-CN" altLang="en-US" sz="2000" dirty="0">
                <a:solidFill>
                  <a:srgbClr val="000000"/>
                </a:solidFill>
              </a:rPr>
              <a:t>股票市场中</a:t>
            </a:r>
            <a:r>
              <a:rPr lang="en-US" altLang="zh-CN" sz="2000" dirty="0">
                <a:solidFill>
                  <a:srgbClr val="000000"/>
                </a:solidFill>
              </a:rPr>
              <a:t>,</a:t>
            </a:r>
            <a:r>
              <a:rPr lang="zh-CN" altLang="en-US" sz="2000" dirty="0">
                <a:solidFill>
                  <a:srgbClr val="000000"/>
                </a:solidFill>
              </a:rPr>
              <a:t>你以某一价格 </a:t>
            </a:r>
            <a:r>
              <a:rPr lang="zh-CN" altLang="en-US" sz="2000" dirty="0" smtClean="0">
                <a:solidFill>
                  <a:srgbClr val="000000"/>
                </a:solidFill>
              </a:rPr>
              <a:t>   购买</a:t>
            </a:r>
            <a:r>
              <a:rPr lang="zh-CN" altLang="en-US" sz="2000" dirty="0">
                <a:solidFill>
                  <a:srgbClr val="000000"/>
                </a:solidFill>
              </a:rPr>
              <a:t>了总金额为 </a:t>
            </a:r>
            <a:r>
              <a:rPr lang="zh-CN" altLang="en-US" sz="2000" dirty="0" smtClean="0">
                <a:solidFill>
                  <a:srgbClr val="000000"/>
                </a:solidFill>
              </a:rPr>
              <a:t>   的</a:t>
            </a:r>
            <a:r>
              <a:rPr lang="zh-CN" altLang="en-US" sz="2000" dirty="0">
                <a:solidFill>
                  <a:srgbClr val="000000"/>
                </a:solidFill>
              </a:rPr>
              <a:t>某一只股票</a:t>
            </a:r>
            <a:r>
              <a:rPr lang="en-US" altLang="zh-CN" sz="2000" dirty="0">
                <a:solidFill>
                  <a:srgbClr val="000000"/>
                </a:solidFill>
              </a:rPr>
              <a:t>,</a:t>
            </a:r>
            <a:r>
              <a:rPr lang="zh-CN" altLang="en-US" sz="2000" dirty="0">
                <a:solidFill>
                  <a:srgbClr val="000000"/>
                </a:solidFill>
              </a:rPr>
              <a:t>且你认为该股价格的变动服从均值</a:t>
            </a:r>
            <a:r>
              <a:rPr lang="zh-CN" altLang="en-US" sz="2000" dirty="0" smtClean="0">
                <a:solidFill>
                  <a:srgbClr val="000000"/>
                </a:solidFill>
              </a:rPr>
              <a:t>为          </a:t>
            </a:r>
            <a:r>
              <a:rPr lang="en-US" altLang="zh-CN" sz="2000" dirty="0">
                <a:solidFill>
                  <a:srgbClr val="000000"/>
                </a:solidFill>
              </a:rPr>
              <a:t>,</a:t>
            </a:r>
            <a:r>
              <a:rPr lang="zh-CN" altLang="en-US" sz="2000" dirty="0">
                <a:solidFill>
                  <a:srgbClr val="000000"/>
                </a:solidFill>
              </a:rPr>
              <a:t>方差为 </a:t>
            </a:r>
            <a:r>
              <a:rPr lang="zh-CN" altLang="en-US" sz="2000" dirty="0" smtClean="0">
                <a:solidFill>
                  <a:srgbClr val="000000"/>
                </a:solidFill>
              </a:rPr>
              <a:t>    的</a:t>
            </a:r>
            <a:r>
              <a:rPr lang="zh-CN" altLang="en-US" sz="2000" dirty="0">
                <a:solidFill>
                  <a:srgbClr val="000000"/>
                </a:solidFill>
              </a:rPr>
              <a:t>正态分布</a:t>
            </a:r>
            <a:r>
              <a:rPr lang="en-US" altLang="zh-CN" sz="2000" dirty="0">
                <a:solidFill>
                  <a:srgbClr val="000000"/>
                </a:solidFill>
              </a:rPr>
              <a:t>,</a:t>
            </a:r>
            <a:r>
              <a:rPr lang="zh-CN" altLang="en-US" sz="2000" dirty="0" smtClean="0">
                <a:solidFill>
                  <a:srgbClr val="000000"/>
                </a:solidFill>
              </a:rPr>
              <a:t>即                             </a:t>
            </a:r>
            <a:r>
              <a:rPr lang="en-US" altLang="zh-CN" sz="2000" dirty="0">
                <a:solidFill>
                  <a:srgbClr val="000000"/>
                </a:solidFill>
              </a:rPr>
              <a:t>,</a:t>
            </a:r>
            <a:r>
              <a:rPr lang="zh-CN" altLang="en-US" sz="2000" dirty="0">
                <a:solidFill>
                  <a:srgbClr val="000000"/>
                </a:solidFill>
              </a:rPr>
              <a:t>试问，当不考虑交易成本和资金成本时</a:t>
            </a:r>
            <a:r>
              <a:rPr lang="en-US" altLang="zh-CN" sz="2000" dirty="0">
                <a:solidFill>
                  <a:srgbClr val="000000"/>
                </a:solidFill>
              </a:rPr>
              <a:t>,</a:t>
            </a:r>
            <a:r>
              <a:rPr lang="zh-CN" altLang="en-US" sz="2000" dirty="0">
                <a:solidFill>
                  <a:srgbClr val="000000"/>
                </a:solidFill>
              </a:rPr>
              <a:t>你的风险到底几何</a:t>
            </a:r>
            <a:r>
              <a:rPr lang="en-US" altLang="zh-CN" sz="2000" dirty="0">
                <a:solidFill>
                  <a:srgbClr val="000000"/>
                </a:solidFill>
              </a:rPr>
              <a:t>?</a:t>
            </a:r>
            <a:endParaRPr lang="zh-CN" altLang="zh-CN" sz="2000" dirty="0">
              <a:solidFill>
                <a:srgbClr val="000000"/>
              </a:solidFill>
            </a:endParaRPr>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例题</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1701240922"/>
              </p:ext>
            </p:extLst>
          </p:nvPr>
        </p:nvGraphicFramePr>
        <p:xfrm>
          <a:off x="3779912" y="2094568"/>
          <a:ext cx="259616" cy="327936"/>
        </p:xfrm>
        <a:graphic>
          <a:graphicData uri="http://schemas.openxmlformats.org/presentationml/2006/ole">
            <mc:AlternateContent xmlns:mc="http://schemas.openxmlformats.org/markup-compatibility/2006">
              <mc:Choice xmlns:v="urn:schemas-microsoft-com:vml" Requires="v">
                <p:oleObj spid="_x0000_s21432" name="公式" r:id="rId3" imgW="177646" imgH="228402" progId="Equation.3">
                  <p:embed/>
                </p:oleObj>
              </mc:Choice>
              <mc:Fallback>
                <p:oleObj name="公式" r:id="rId3" imgW="177646" imgH="22840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9912" y="2094568"/>
                        <a:ext cx="259616" cy="327936"/>
                      </a:xfrm>
                      <a:prstGeom prst="rect">
                        <a:avLst/>
                      </a:prstGeom>
                      <a:noFill/>
                    </p:spPr>
                  </p:pic>
                </p:oleObj>
              </mc:Fallback>
            </mc:AlternateContent>
          </a:graphicData>
        </a:graphic>
      </p:graphicFrame>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143838517"/>
              </p:ext>
            </p:extLst>
          </p:nvPr>
        </p:nvGraphicFramePr>
        <p:xfrm>
          <a:off x="5796136" y="2132856"/>
          <a:ext cx="286464" cy="268560"/>
        </p:xfrm>
        <a:graphic>
          <a:graphicData uri="http://schemas.openxmlformats.org/presentationml/2006/ole">
            <mc:AlternateContent xmlns:mc="http://schemas.openxmlformats.org/markup-compatibility/2006">
              <mc:Choice xmlns:v="urn:schemas-microsoft-com:vml" Requires="v">
                <p:oleObj spid="_x0000_s21433" r:id="rId5" imgW="152334" imgH="139639" progId="Equation.3">
                  <p:embed/>
                </p:oleObj>
              </mc:Choice>
              <mc:Fallback>
                <p:oleObj r:id="rId5" imgW="152334" imgH="139639"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6136" y="2132856"/>
                        <a:ext cx="286464" cy="268560"/>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086945546"/>
              </p:ext>
            </p:extLst>
          </p:nvPr>
        </p:nvGraphicFramePr>
        <p:xfrm>
          <a:off x="3211860" y="2420203"/>
          <a:ext cx="586680" cy="299581"/>
        </p:xfrm>
        <a:graphic>
          <a:graphicData uri="http://schemas.openxmlformats.org/presentationml/2006/ole">
            <mc:AlternateContent xmlns:mc="http://schemas.openxmlformats.org/markup-compatibility/2006">
              <mc:Choice xmlns:v="urn:schemas-microsoft-com:vml" Requires="v">
                <p:oleObj spid="_x0000_s21434" name="公式" r:id="rId7" imgW="444307" imgH="228501" progId="Equation.3">
                  <p:embed/>
                </p:oleObj>
              </mc:Choice>
              <mc:Fallback>
                <p:oleObj name="公式" r:id="rId7" imgW="444307" imgH="228501"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11860" y="2420203"/>
                        <a:ext cx="586680" cy="299581"/>
                      </a:xfrm>
                      <a:prstGeom prst="rect">
                        <a:avLst/>
                      </a:prstGeom>
                      <a:noFill/>
                    </p:spPr>
                  </p:pic>
                </p:oleObj>
              </mc:Fallback>
            </mc:AlternateContent>
          </a:graphicData>
        </a:graphic>
      </p:graphicFrame>
      <p:sp>
        <p:nvSpPr>
          <p:cNvPr id="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1981703792"/>
              </p:ext>
            </p:extLst>
          </p:nvPr>
        </p:nvGraphicFramePr>
        <p:xfrm>
          <a:off x="4672580" y="2394972"/>
          <a:ext cx="322040" cy="350044"/>
        </p:xfrm>
        <a:graphic>
          <a:graphicData uri="http://schemas.openxmlformats.org/presentationml/2006/ole">
            <mc:AlternateContent xmlns:mc="http://schemas.openxmlformats.org/markup-compatibility/2006">
              <mc:Choice xmlns:v="urn:schemas-microsoft-com:vml" Requires="v">
                <p:oleObj spid="_x0000_s21435" name="公式" r:id="rId9" imgW="215713" imgH="241091" progId="Equation.3">
                  <p:embed/>
                </p:oleObj>
              </mc:Choice>
              <mc:Fallback>
                <p:oleObj name="公式" r:id="rId9" imgW="215713" imgH="241091"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72580" y="2394972"/>
                        <a:ext cx="322040" cy="350044"/>
                      </a:xfrm>
                      <a:prstGeom prst="rect">
                        <a:avLst/>
                      </a:prstGeom>
                      <a:noFill/>
                    </p:spPr>
                  </p:pic>
                </p:oleObj>
              </mc:Fallback>
            </mc:AlternateContent>
          </a:graphicData>
        </a:graphic>
      </p:graphicFrame>
      <p:sp>
        <p:nvSpPr>
          <p:cNvPr id="1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1788926076"/>
              </p:ext>
            </p:extLst>
          </p:nvPr>
        </p:nvGraphicFramePr>
        <p:xfrm>
          <a:off x="6749840" y="2416242"/>
          <a:ext cx="1695499" cy="307504"/>
        </p:xfrm>
        <a:graphic>
          <a:graphicData uri="http://schemas.openxmlformats.org/presentationml/2006/ole">
            <mc:AlternateContent xmlns:mc="http://schemas.openxmlformats.org/markup-compatibility/2006">
              <mc:Choice xmlns:v="urn:schemas-microsoft-com:vml" Requires="v">
                <p:oleObj spid="_x0000_s21436" name="公式" r:id="rId11" imgW="1180588" imgH="241195" progId="Equation.3">
                  <p:embed/>
                </p:oleObj>
              </mc:Choice>
              <mc:Fallback>
                <p:oleObj name="公式" r:id="rId11" imgW="1180588" imgH="241195"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49840" y="2416242"/>
                        <a:ext cx="1695499" cy="307504"/>
                      </a:xfrm>
                      <a:prstGeom prst="rect">
                        <a:avLst/>
                      </a:prstGeom>
                      <a:noFill/>
                    </p:spPr>
                  </p:pic>
                </p:oleObj>
              </mc:Fallback>
            </mc:AlternateContent>
          </a:graphicData>
        </a:graphic>
      </p:graphicFrame>
      <p:sp>
        <p:nvSpPr>
          <p:cNvPr id="13" name="TextBox 12"/>
          <p:cNvSpPr txBox="1"/>
          <p:nvPr/>
        </p:nvSpPr>
        <p:spPr>
          <a:xfrm>
            <a:off x="323528" y="3212976"/>
            <a:ext cx="8738336" cy="646331"/>
          </a:xfrm>
          <a:prstGeom prst="rect">
            <a:avLst/>
          </a:prstGeom>
          <a:noFill/>
        </p:spPr>
        <p:txBody>
          <a:bodyPr wrap="square" rtlCol="0">
            <a:spAutoFit/>
          </a:bodyPr>
          <a:lstStyle/>
          <a:p>
            <a:r>
              <a:rPr lang="zh-CN" altLang="en-US" dirty="0" smtClean="0"/>
              <a:t>解：                        ，                                ，而只有当        </a:t>
            </a:r>
            <a:r>
              <a:rPr lang="zh-CN" altLang="en-US" dirty="0"/>
              <a:t>时，你才有损失</a:t>
            </a:r>
            <a:r>
              <a:rPr lang="en-US" altLang="zh-CN" dirty="0"/>
              <a:t>,</a:t>
            </a:r>
            <a:r>
              <a:rPr lang="zh-CN" altLang="en-US" dirty="0"/>
              <a:t>考虑到交易单位与交易金额之间的关系</a:t>
            </a:r>
            <a:r>
              <a:rPr lang="en-US" altLang="zh-CN" dirty="0" smtClean="0"/>
              <a:t>,</a:t>
            </a:r>
            <a:r>
              <a:rPr lang="zh-CN" altLang="en-US" dirty="0" smtClean="0"/>
              <a:t>由公式可得：</a:t>
            </a:r>
            <a:endParaRPr lang="zh-CN" altLang="en-US" dirty="0"/>
          </a:p>
        </p:txBody>
      </p:sp>
      <p:sp>
        <p:nvSpPr>
          <p:cNvPr id="14"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2501427865"/>
              </p:ext>
            </p:extLst>
          </p:nvPr>
        </p:nvGraphicFramePr>
        <p:xfrm>
          <a:off x="730522" y="3284941"/>
          <a:ext cx="260078" cy="225401"/>
        </p:xfrm>
        <a:graphic>
          <a:graphicData uri="http://schemas.openxmlformats.org/presentationml/2006/ole">
            <mc:AlternateContent xmlns:mc="http://schemas.openxmlformats.org/markup-compatibility/2006">
              <mc:Choice xmlns:v="urn:schemas-microsoft-com:vml" Requires="v">
                <p:oleObj spid="_x0000_s21437" name="公式" r:id="rId13" imgW="139518" imgH="126835" progId="Equation.3">
                  <p:embed/>
                </p:oleObj>
              </mc:Choice>
              <mc:Fallback>
                <p:oleObj name="公式" r:id="rId13" imgW="139518" imgH="126835"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0522" y="3284941"/>
                        <a:ext cx="260078" cy="225401"/>
                      </a:xfrm>
                      <a:prstGeom prst="rect">
                        <a:avLst/>
                      </a:prstGeom>
                      <a:noFill/>
                    </p:spPr>
                  </p:pic>
                </p:oleObj>
              </mc:Fallback>
            </mc:AlternateContent>
          </a:graphicData>
        </a:graphic>
      </p:graphicFrame>
      <p:sp>
        <p:nvSpPr>
          <p:cNvPr id="16"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2445942143"/>
              </p:ext>
            </p:extLst>
          </p:nvPr>
        </p:nvGraphicFramePr>
        <p:xfrm>
          <a:off x="999964" y="3261264"/>
          <a:ext cx="1352872" cy="272756"/>
        </p:xfrm>
        <a:graphic>
          <a:graphicData uri="http://schemas.openxmlformats.org/presentationml/2006/ole">
            <mc:AlternateContent xmlns:mc="http://schemas.openxmlformats.org/markup-compatibility/2006">
              <mc:Choice xmlns:v="urn:schemas-microsoft-com:vml" Requires="v">
                <p:oleObj spid="_x0000_s21438" name="公式" r:id="rId15" imgW="1180588" imgH="241195" progId="Equation.3">
                  <p:embed/>
                </p:oleObj>
              </mc:Choice>
              <mc:Fallback>
                <p:oleObj name="公式" r:id="rId15" imgW="1180588" imgH="241195" progId="Equation.3">
                  <p:embed/>
                  <p:pic>
                    <p:nvPicPr>
                      <p:cNvPr id="0" name="Object 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99964" y="3261264"/>
                        <a:ext cx="1352872" cy="272756"/>
                      </a:xfrm>
                      <a:prstGeom prst="rect">
                        <a:avLst/>
                      </a:prstGeom>
                      <a:noFill/>
                    </p:spPr>
                  </p:pic>
                </p:oleObj>
              </mc:Fallback>
            </mc:AlternateContent>
          </a:graphicData>
        </a:graphic>
      </p:graphicFrame>
      <p:sp>
        <p:nvSpPr>
          <p:cNvPr id="18"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789376608"/>
              </p:ext>
            </p:extLst>
          </p:nvPr>
        </p:nvGraphicFramePr>
        <p:xfrm>
          <a:off x="2496422" y="2924944"/>
          <a:ext cx="2141382" cy="736100"/>
        </p:xfrm>
        <a:graphic>
          <a:graphicData uri="http://schemas.openxmlformats.org/presentationml/2006/ole">
            <mc:AlternateContent xmlns:mc="http://schemas.openxmlformats.org/markup-compatibility/2006">
              <mc:Choice xmlns:v="urn:schemas-microsoft-com:vml" Requires="v">
                <p:oleObj spid="_x0000_s21439" name="公式" r:id="rId16" imgW="1638300" imgH="558800" progId="Equation.3">
                  <p:embed/>
                </p:oleObj>
              </mc:Choice>
              <mc:Fallback>
                <p:oleObj name="公式" r:id="rId16" imgW="1638300" imgH="558800" progId="Equation.3">
                  <p:embed/>
                  <p:pic>
                    <p:nvPicPr>
                      <p:cNvPr id="0" name="Object 20"/>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496422" y="2924944"/>
                        <a:ext cx="2141382" cy="736100"/>
                      </a:xfrm>
                      <a:prstGeom prst="rect">
                        <a:avLst/>
                      </a:prstGeom>
                      <a:noFill/>
                    </p:spPr>
                  </p:pic>
                </p:oleObj>
              </mc:Fallback>
            </mc:AlternateContent>
          </a:graphicData>
        </a:graphic>
      </p:graphicFrame>
      <p:sp>
        <p:nvSpPr>
          <p:cNvPr id="20"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1412251803"/>
              </p:ext>
            </p:extLst>
          </p:nvPr>
        </p:nvGraphicFramePr>
        <p:xfrm>
          <a:off x="5735824" y="3237602"/>
          <a:ext cx="600149" cy="320080"/>
        </p:xfrm>
        <a:graphic>
          <a:graphicData uri="http://schemas.openxmlformats.org/presentationml/2006/ole">
            <mc:AlternateContent xmlns:mc="http://schemas.openxmlformats.org/markup-compatibility/2006">
              <mc:Choice xmlns:v="urn:schemas-microsoft-com:vml" Requires="v">
                <p:oleObj spid="_x0000_s21440" name="公式" r:id="rId18" imgW="431613" imgH="228501" progId="Equation.3">
                  <p:embed/>
                </p:oleObj>
              </mc:Choice>
              <mc:Fallback>
                <p:oleObj name="公式" r:id="rId18" imgW="431613" imgH="228501" progId="Equation.3">
                  <p:embed/>
                  <p:pic>
                    <p:nvPicPr>
                      <p:cNvPr id="0" name="Object 22"/>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735824" y="3237602"/>
                        <a:ext cx="600149" cy="320080"/>
                      </a:xfrm>
                      <a:prstGeom prst="rect">
                        <a:avLst/>
                      </a:prstGeom>
                      <a:noFill/>
                    </p:spPr>
                  </p:pic>
                </p:oleObj>
              </mc:Fallback>
            </mc:AlternateContent>
          </a:graphicData>
        </a:graphic>
      </p:graphicFrame>
      <p:sp>
        <p:nvSpPr>
          <p:cNvPr id="23"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1254408521"/>
              </p:ext>
            </p:extLst>
          </p:nvPr>
        </p:nvGraphicFramePr>
        <p:xfrm>
          <a:off x="611560" y="3859307"/>
          <a:ext cx="3334011" cy="761649"/>
        </p:xfrm>
        <a:graphic>
          <a:graphicData uri="http://schemas.openxmlformats.org/presentationml/2006/ole">
            <mc:AlternateContent xmlns:mc="http://schemas.openxmlformats.org/markup-compatibility/2006">
              <mc:Choice xmlns:v="urn:schemas-microsoft-com:vml" Requires="v">
                <p:oleObj spid="_x0000_s21441" r:id="rId20" imgW="2387600" imgH="546100" progId="Equation.3">
                  <p:embed/>
                </p:oleObj>
              </mc:Choice>
              <mc:Fallback>
                <p:oleObj r:id="rId20" imgW="2387600" imgH="546100" progId="Equation.3">
                  <p:embed/>
                  <p:pic>
                    <p:nvPicPr>
                      <p:cNvPr id="0" name="Object 2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11560" y="3859307"/>
                        <a:ext cx="3334011" cy="761649"/>
                      </a:xfrm>
                      <a:prstGeom prst="rect">
                        <a:avLst/>
                      </a:prstGeom>
                      <a:noFill/>
                    </p:spPr>
                  </p:pic>
                </p:oleObj>
              </mc:Fallback>
            </mc:AlternateContent>
          </a:graphicData>
        </a:graphic>
      </p:graphicFrame>
      <p:sp>
        <p:nvSpPr>
          <p:cNvPr id="25" name="TextBox 24"/>
          <p:cNvSpPr txBox="1"/>
          <p:nvPr/>
        </p:nvSpPr>
        <p:spPr>
          <a:xfrm>
            <a:off x="539552" y="4005064"/>
            <a:ext cx="7128792" cy="369332"/>
          </a:xfrm>
          <a:prstGeom prst="rect">
            <a:avLst/>
          </a:prstGeom>
          <a:noFill/>
        </p:spPr>
        <p:txBody>
          <a:bodyPr wrap="square" rtlCol="0">
            <a:spAutoFit/>
          </a:bodyPr>
          <a:lstStyle/>
          <a:p>
            <a:r>
              <a:rPr lang="en-US" altLang="zh-CN" dirty="0" smtClean="0"/>
              <a:t>                                                     =</a:t>
            </a:r>
            <a:endParaRPr lang="zh-CN" altLang="en-US" dirty="0"/>
          </a:p>
        </p:txBody>
      </p:sp>
      <p:sp>
        <p:nvSpPr>
          <p:cNvPr id="26"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2389497447"/>
              </p:ext>
            </p:extLst>
          </p:nvPr>
        </p:nvGraphicFramePr>
        <p:xfrm>
          <a:off x="4233542" y="3708320"/>
          <a:ext cx="2624458" cy="962819"/>
        </p:xfrm>
        <a:graphic>
          <a:graphicData uri="http://schemas.openxmlformats.org/presentationml/2006/ole">
            <mc:AlternateContent xmlns:mc="http://schemas.openxmlformats.org/markup-compatibility/2006">
              <mc:Choice xmlns:v="urn:schemas-microsoft-com:vml" Requires="v">
                <p:oleObj spid="_x0000_s21442" name="公式" r:id="rId22" imgW="1739900" imgH="635000" progId="Equation.3">
                  <p:embed/>
                </p:oleObj>
              </mc:Choice>
              <mc:Fallback>
                <p:oleObj name="公式" r:id="rId22" imgW="1739900" imgH="635000" progId="Equation.3">
                  <p:embed/>
                  <p:pic>
                    <p:nvPicPr>
                      <p:cNvPr id="0" name="Object 2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233542" y="3708320"/>
                        <a:ext cx="2624458" cy="962819"/>
                      </a:xfrm>
                      <a:prstGeom prst="rect">
                        <a:avLst/>
                      </a:prstGeom>
                      <a:noFill/>
                    </p:spPr>
                  </p:pic>
                </p:oleObj>
              </mc:Fallback>
            </mc:AlternateContent>
          </a:graphicData>
        </a:graphic>
      </p:graphicFrame>
    </p:spTree>
    <p:extLst>
      <p:ext uri="{BB962C8B-B14F-4D97-AF65-F5344CB8AC3E}">
        <p14:creationId xmlns:p14="http://schemas.microsoft.com/office/powerpoint/2010/main" val="779442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第二节  风险的度量</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1530444"/>
            <a:ext cx="7406208" cy="3046988"/>
          </a:xfrm>
          <a:prstGeom prst="rect">
            <a:avLst/>
          </a:prstGeom>
          <a:noFill/>
        </p:spPr>
        <p:txBody>
          <a:bodyPr wrap="square" rtlCol="0">
            <a:spAutoFit/>
          </a:bodyPr>
          <a:lstStyle/>
          <a:p>
            <a:r>
              <a:rPr lang="zh-CN" altLang="en-US" sz="2000" dirty="0">
                <a:solidFill>
                  <a:srgbClr val="000000"/>
                </a:solidFill>
              </a:rPr>
              <a:t> </a:t>
            </a:r>
            <a:r>
              <a:rPr lang="zh-CN" altLang="en-US" sz="2000" dirty="0" smtClean="0">
                <a:solidFill>
                  <a:srgbClr val="000000"/>
                </a:solidFill>
              </a:rPr>
              <a:t>     </a:t>
            </a:r>
            <a:r>
              <a:rPr lang="zh-CN" altLang="en-US" sz="2400" dirty="0" smtClean="0">
                <a:solidFill>
                  <a:srgbClr val="000000"/>
                </a:solidFill>
              </a:rPr>
              <a:t>在风险的度量公式中    既</a:t>
            </a:r>
            <a:r>
              <a:rPr lang="zh-CN" altLang="en-US" sz="2400" dirty="0">
                <a:solidFill>
                  <a:srgbClr val="000000"/>
                </a:solidFill>
              </a:rPr>
              <a:t>可以是负的收益，也可以是负的收益率。</a:t>
            </a:r>
            <a:r>
              <a:rPr lang="zh-CN" altLang="en-US" sz="2400" dirty="0" smtClean="0">
                <a:solidFill>
                  <a:srgbClr val="000000"/>
                </a:solidFill>
              </a:rPr>
              <a:t>当   取</a:t>
            </a:r>
            <a:r>
              <a:rPr lang="zh-CN" altLang="en-US" sz="2400" dirty="0">
                <a:solidFill>
                  <a:srgbClr val="000000"/>
                </a:solidFill>
              </a:rPr>
              <a:t>负的收益（损失的绝对量）时， </a:t>
            </a:r>
            <a:r>
              <a:rPr lang="zh-CN" altLang="en-US" sz="2400" dirty="0" smtClean="0">
                <a:solidFill>
                  <a:srgbClr val="000000"/>
                </a:solidFill>
              </a:rPr>
              <a:t>      可称为</a:t>
            </a:r>
            <a:r>
              <a:rPr lang="zh-CN" altLang="en-US" sz="2400" dirty="0">
                <a:solidFill>
                  <a:srgbClr val="000000"/>
                </a:solidFill>
              </a:rPr>
              <a:t>绝对值风险，当 </a:t>
            </a:r>
            <a:r>
              <a:rPr lang="zh-CN" altLang="en-US" sz="2400" dirty="0" smtClean="0">
                <a:solidFill>
                  <a:srgbClr val="000000"/>
                </a:solidFill>
              </a:rPr>
              <a:t>    取</a:t>
            </a:r>
            <a:r>
              <a:rPr lang="zh-CN" altLang="en-US" sz="2400" dirty="0">
                <a:solidFill>
                  <a:srgbClr val="000000"/>
                </a:solidFill>
              </a:rPr>
              <a:t>负的收益率（损失的相对量）时， </a:t>
            </a:r>
            <a:r>
              <a:rPr lang="zh-CN" altLang="en-US" sz="2400" dirty="0" smtClean="0">
                <a:solidFill>
                  <a:srgbClr val="000000"/>
                </a:solidFill>
              </a:rPr>
              <a:t>        称为</a:t>
            </a:r>
            <a:r>
              <a:rPr lang="zh-CN" altLang="en-US" sz="2400" dirty="0">
                <a:solidFill>
                  <a:srgbClr val="000000"/>
                </a:solidFill>
              </a:rPr>
              <a:t>相对量风险。另外</a:t>
            </a:r>
            <a:r>
              <a:rPr lang="zh-CN" altLang="en-US" sz="2400" dirty="0" smtClean="0">
                <a:solidFill>
                  <a:srgbClr val="000000"/>
                </a:solidFill>
              </a:rPr>
              <a:t>，公式中的   </a:t>
            </a:r>
            <a:r>
              <a:rPr lang="zh-CN" altLang="en-US" sz="2400" dirty="0">
                <a:solidFill>
                  <a:srgbClr val="000000"/>
                </a:solidFill>
              </a:rPr>
              <a:t>是用货币量计值的，它在金融资产投资分析中具有明显的适用性。但是，由于风险的广泛存在性，更一般的方法是</a:t>
            </a:r>
            <a:r>
              <a:rPr lang="zh-CN" altLang="en-US" sz="2400" dirty="0" smtClean="0">
                <a:solidFill>
                  <a:srgbClr val="000000"/>
                </a:solidFill>
              </a:rPr>
              <a:t>将风险度量公式中</a:t>
            </a:r>
            <a:r>
              <a:rPr lang="zh-CN" altLang="en-US" sz="2400" dirty="0">
                <a:solidFill>
                  <a:srgbClr val="000000"/>
                </a:solidFill>
              </a:rPr>
              <a:t>的 </a:t>
            </a:r>
            <a:r>
              <a:rPr lang="zh-CN" altLang="en-US" sz="2400" dirty="0" smtClean="0">
                <a:solidFill>
                  <a:srgbClr val="000000"/>
                </a:solidFill>
              </a:rPr>
              <a:t>   用</a:t>
            </a:r>
            <a:r>
              <a:rPr lang="zh-CN" altLang="en-US" sz="2400" dirty="0">
                <a:solidFill>
                  <a:srgbClr val="000000"/>
                </a:solidFill>
              </a:rPr>
              <a:t>效用来代替，</a:t>
            </a:r>
            <a:r>
              <a:rPr lang="zh-CN" altLang="en-US" sz="2400" dirty="0" smtClean="0">
                <a:solidFill>
                  <a:srgbClr val="000000"/>
                </a:solidFill>
              </a:rPr>
              <a:t>即</a:t>
            </a:r>
            <a:endParaRPr lang="en-US" altLang="zh-CN" sz="2400" dirty="0" smtClean="0">
              <a:solidFill>
                <a:srgbClr val="000000"/>
              </a:solidFill>
            </a:endParaRPr>
          </a:p>
          <a:p>
            <a:r>
              <a:rPr lang="zh-CN" altLang="en-US" sz="2400" dirty="0" smtClean="0">
                <a:solidFill>
                  <a:srgbClr val="000000"/>
                </a:solidFill>
              </a:rPr>
              <a:t>                                                     或                                                                            </a:t>
            </a:r>
            <a:endParaRPr lang="zh-CN" altLang="en-US" sz="2400" dirty="0">
              <a:solidFill>
                <a:srgbClr val="000000"/>
              </a:solidFill>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4175443975"/>
              </p:ext>
            </p:extLst>
          </p:nvPr>
        </p:nvGraphicFramePr>
        <p:xfrm>
          <a:off x="4203576" y="1628800"/>
          <a:ext cx="216024" cy="252965"/>
        </p:xfrm>
        <a:graphic>
          <a:graphicData uri="http://schemas.openxmlformats.org/presentationml/2006/ole">
            <mc:AlternateContent xmlns:mc="http://schemas.openxmlformats.org/markup-compatibility/2006">
              <mc:Choice xmlns:v="urn:schemas-microsoft-com:vml" Requires="v">
                <p:oleObj spid="_x0000_s22259" r:id="rId3" imgW="114102" imgH="126780" progId="Equation.3">
                  <p:embed/>
                </p:oleObj>
              </mc:Choice>
              <mc:Fallback>
                <p:oleObj r:id="rId3" imgW="114102" imgH="12678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3576" y="1628800"/>
                        <a:ext cx="216024" cy="252965"/>
                      </a:xfrm>
                      <a:prstGeom prst="rect">
                        <a:avLst/>
                      </a:prstGeom>
                      <a:noFill/>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1104912480"/>
              </p:ext>
            </p:extLst>
          </p:nvPr>
        </p:nvGraphicFramePr>
        <p:xfrm>
          <a:off x="3397250" y="1988840"/>
          <a:ext cx="215900" cy="252412"/>
        </p:xfrm>
        <a:graphic>
          <a:graphicData uri="http://schemas.openxmlformats.org/presentationml/2006/ole">
            <mc:AlternateContent xmlns:mc="http://schemas.openxmlformats.org/markup-compatibility/2006">
              <mc:Choice xmlns:v="urn:schemas-microsoft-com:vml" Requires="v">
                <p:oleObj spid="_x0000_s22260" r:id="rId5" imgW="114102" imgH="126780" progId="Equation.3">
                  <p:embed/>
                </p:oleObj>
              </mc:Choice>
              <mc:Fallback>
                <p:oleObj r:id="rId5" imgW="114102" imgH="126780" progId="Equation.3">
                  <p:embed/>
                  <p:pic>
                    <p:nvPicPr>
                      <p:cNvPr id="0" name="对象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0" y="1988840"/>
                        <a:ext cx="215900"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2927280077"/>
              </p:ext>
            </p:extLst>
          </p:nvPr>
        </p:nvGraphicFramePr>
        <p:xfrm>
          <a:off x="7995287" y="1916832"/>
          <a:ext cx="498242" cy="431012"/>
        </p:xfrm>
        <a:graphic>
          <a:graphicData uri="http://schemas.openxmlformats.org/presentationml/2006/ole">
            <mc:AlternateContent xmlns:mc="http://schemas.openxmlformats.org/markup-compatibility/2006">
              <mc:Choice xmlns:v="urn:schemas-microsoft-com:vml" Requires="v">
                <p:oleObj spid="_x0000_s22261" name="公式" r:id="rId6" imgW="457200" imgH="241200" progId="Equation.3">
                  <p:embed/>
                </p:oleObj>
              </mc:Choice>
              <mc:Fallback>
                <p:oleObj name="公式" r:id="rId6" imgW="457200" imgH="241200" progId="Equation.3">
                  <p:embed/>
                  <p:pic>
                    <p:nvPicPr>
                      <p:cNvPr id="0" name="Object 6"/>
                      <p:cNvPicPr>
                        <a:picLocks noChangeAspect="1" noChangeArrowheads="1"/>
                      </p:cNvPicPr>
                      <p:nvPr/>
                    </p:nvPicPr>
                    <p:blipFill>
                      <a:blip r:embed="rId7"/>
                      <a:srcRect/>
                      <a:stretch>
                        <a:fillRect/>
                      </a:stretch>
                    </p:blipFill>
                    <p:spPr bwMode="auto">
                      <a:xfrm>
                        <a:off x="7995287" y="1916832"/>
                        <a:ext cx="498242" cy="431012"/>
                      </a:xfrm>
                      <a:prstGeom prst="rect">
                        <a:avLst/>
                      </a:prstGeom>
                      <a:noFill/>
                    </p:spPr>
                  </p:pic>
                </p:oleObj>
              </mc:Fallback>
            </mc:AlternateContent>
          </a:graphicData>
        </a:graphic>
      </p:graphicFrame>
      <p:graphicFrame>
        <p:nvGraphicFramePr>
          <p:cNvPr id="8" name="对象 7"/>
          <p:cNvGraphicFramePr>
            <a:graphicFrameLocks noChangeAspect="1"/>
          </p:cNvGraphicFramePr>
          <p:nvPr>
            <p:extLst>
              <p:ext uri="{D42A27DB-BD31-4B8C-83A1-F6EECF244321}">
                <p14:modId xmlns:p14="http://schemas.microsoft.com/office/powerpoint/2010/main" val="3523469229"/>
              </p:ext>
            </p:extLst>
          </p:nvPr>
        </p:nvGraphicFramePr>
        <p:xfrm>
          <a:off x="4677466" y="3861048"/>
          <a:ext cx="215900" cy="252412"/>
        </p:xfrm>
        <a:graphic>
          <a:graphicData uri="http://schemas.openxmlformats.org/presentationml/2006/ole">
            <mc:AlternateContent xmlns:mc="http://schemas.openxmlformats.org/markup-compatibility/2006">
              <mc:Choice xmlns:v="urn:schemas-microsoft-com:vml" Requires="v">
                <p:oleObj spid="_x0000_s22262" r:id="rId8" imgW="114102" imgH="126780" progId="Equation.3">
                  <p:embed/>
                </p:oleObj>
              </mc:Choice>
              <mc:Fallback>
                <p:oleObj r:id="rId8" imgW="114102" imgH="126780" progId="Equation.3">
                  <p:embed/>
                  <p:pic>
                    <p:nvPicPr>
                      <p:cNvPr id="0" name="对象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7466" y="3861048"/>
                        <a:ext cx="215900"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1847266095"/>
              </p:ext>
            </p:extLst>
          </p:nvPr>
        </p:nvGraphicFramePr>
        <p:xfrm>
          <a:off x="2123728" y="2657905"/>
          <a:ext cx="813749" cy="415178"/>
        </p:xfrm>
        <a:graphic>
          <a:graphicData uri="http://schemas.openxmlformats.org/presentationml/2006/ole">
            <mc:AlternateContent xmlns:mc="http://schemas.openxmlformats.org/markup-compatibility/2006">
              <mc:Choice xmlns:v="urn:schemas-microsoft-com:vml" Requires="v">
                <p:oleObj spid="_x0000_s22263" name="公式" r:id="rId9" imgW="469696" imgH="241195" progId="Equation.3">
                  <p:embed/>
                </p:oleObj>
              </mc:Choice>
              <mc:Fallback>
                <p:oleObj name="公式" r:id="rId9" imgW="469696" imgH="241195" progId="Equation.3">
                  <p:embed/>
                  <p:pic>
                    <p:nvPicPr>
                      <p:cNvPr id="0" name="Object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123728" y="2657905"/>
                        <a:ext cx="813749" cy="415178"/>
                      </a:xfrm>
                      <a:prstGeom prst="rect">
                        <a:avLst/>
                      </a:prstGeom>
                      <a:noFill/>
                    </p:spPr>
                  </p:pic>
                </p:oleObj>
              </mc:Fallback>
            </mc:AlternateContent>
          </a:graphicData>
        </a:graphic>
      </p:graphicFrame>
      <p:graphicFrame>
        <p:nvGraphicFramePr>
          <p:cNvPr id="11" name="对象 10"/>
          <p:cNvGraphicFramePr>
            <a:graphicFrameLocks noChangeAspect="1"/>
          </p:cNvGraphicFramePr>
          <p:nvPr>
            <p:extLst>
              <p:ext uri="{D42A27DB-BD31-4B8C-83A1-F6EECF244321}">
                <p14:modId xmlns:p14="http://schemas.microsoft.com/office/powerpoint/2010/main" val="1288338068"/>
              </p:ext>
            </p:extLst>
          </p:nvPr>
        </p:nvGraphicFramePr>
        <p:xfrm>
          <a:off x="4127500" y="2420888"/>
          <a:ext cx="215900" cy="252412"/>
        </p:xfrm>
        <a:graphic>
          <a:graphicData uri="http://schemas.openxmlformats.org/presentationml/2006/ole">
            <mc:AlternateContent xmlns:mc="http://schemas.openxmlformats.org/markup-compatibility/2006">
              <mc:Choice xmlns:v="urn:schemas-microsoft-com:vml" Requires="v">
                <p:oleObj spid="_x0000_s22264" r:id="rId11" imgW="114102" imgH="126780" progId="Equation.3">
                  <p:embed/>
                </p:oleObj>
              </mc:Choice>
              <mc:Fallback>
                <p:oleObj r:id="rId11" imgW="114102" imgH="126780" progId="Equation.3">
                  <p:embed/>
                  <p:pic>
                    <p:nvPicPr>
                      <p:cNvPr id="0" name="对象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7500" y="2420888"/>
                        <a:ext cx="215900" cy="252412"/>
                      </a:xfrm>
                      <a:prstGeom prst="rect">
                        <a:avLst/>
                      </a:prstGeom>
                      <a:noFill/>
                      <a:ln>
                        <a:noFill/>
                      </a:ln>
                    </p:spPr>
                  </p:pic>
                </p:oleObj>
              </mc:Fallback>
            </mc:AlternateContent>
          </a:graphicData>
        </a:graphic>
      </p:graphicFrame>
      <p:graphicFrame>
        <p:nvGraphicFramePr>
          <p:cNvPr id="12" name="对象 11"/>
          <p:cNvGraphicFramePr>
            <a:graphicFrameLocks noChangeAspect="1"/>
          </p:cNvGraphicFramePr>
          <p:nvPr>
            <p:extLst>
              <p:ext uri="{D42A27DB-BD31-4B8C-83A1-F6EECF244321}">
                <p14:modId xmlns:p14="http://schemas.microsoft.com/office/powerpoint/2010/main" val="1474438511"/>
              </p:ext>
            </p:extLst>
          </p:nvPr>
        </p:nvGraphicFramePr>
        <p:xfrm>
          <a:off x="7524328" y="2704301"/>
          <a:ext cx="215900" cy="252412"/>
        </p:xfrm>
        <a:graphic>
          <a:graphicData uri="http://schemas.openxmlformats.org/presentationml/2006/ole">
            <mc:AlternateContent xmlns:mc="http://schemas.openxmlformats.org/markup-compatibility/2006">
              <mc:Choice xmlns:v="urn:schemas-microsoft-com:vml" Requires="v">
                <p:oleObj spid="_x0000_s22265" r:id="rId12" imgW="114102" imgH="126780" progId="Equation.3">
                  <p:embed/>
                </p:oleObj>
              </mc:Choice>
              <mc:Fallback>
                <p:oleObj r:id="rId12" imgW="114102" imgH="126780" progId="Equation.3">
                  <p:embed/>
                  <p:pic>
                    <p:nvPicPr>
                      <p:cNvPr id="0" name="对象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2704301"/>
                        <a:ext cx="215900" cy="252412"/>
                      </a:xfrm>
                      <a:prstGeom prst="rect">
                        <a:avLst/>
                      </a:prstGeom>
                      <a:noFill/>
                      <a:ln>
                        <a:noFill/>
                      </a:ln>
                    </p:spPr>
                  </p:pic>
                </p:oleObj>
              </mc:Fallback>
            </mc:AlternateContent>
          </a:graphicData>
        </a:graphic>
      </p:graphicFrame>
      <p:sp>
        <p:nvSpPr>
          <p:cNvPr id="13"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1888898565"/>
              </p:ext>
            </p:extLst>
          </p:nvPr>
        </p:nvGraphicFramePr>
        <p:xfrm>
          <a:off x="1257300" y="4141688"/>
          <a:ext cx="4098568" cy="435744"/>
        </p:xfrm>
        <a:graphic>
          <a:graphicData uri="http://schemas.openxmlformats.org/presentationml/2006/ole">
            <mc:AlternateContent xmlns:mc="http://schemas.openxmlformats.org/markup-compatibility/2006">
              <mc:Choice xmlns:v="urn:schemas-microsoft-com:vml" Requires="v">
                <p:oleObj spid="_x0000_s22266" name="公式" r:id="rId13" imgW="2451100" imgH="292100" progId="Equation.3">
                  <p:embed/>
                </p:oleObj>
              </mc:Choice>
              <mc:Fallback>
                <p:oleObj name="公式" r:id="rId13" imgW="2451100" imgH="292100" progId="Equation.3">
                  <p:embed/>
                  <p:pic>
                    <p:nvPicPr>
                      <p:cNvPr id="0" name="Object 3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257300" y="4141688"/>
                        <a:ext cx="4098568" cy="435744"/>
                      </a:xfrm>
                      <a:prstGeom prst="rect">
                        <a:avLst/>
                      </a:prstGeom>
                      <a:noFill/>
                    </p:spPr>
                  </p:pic>
                </p:oleObj>
              </mc:Fallback>
            </mc:AlternateContent>
          </a:graphicData>
        </a:graphic>
      </p:graphicFrame>
      <p:sp>
        <p:nvSpPr>
          <p:cNvPr id="15"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3903477168"/>
              </p:ext>
            </p:extLst>
          </p:nvPr>
        </p:nvGraphicFramePr>
        <p:xfrm>
          <a:off x="5796136" y="4129603"/>
          <a:ext cx="1584176" cy="494147"/>
        </p:xfrm>
        <a:graphic>
          <a:graphicData uri="http://schemas.openxmlformats.org/presentationml/2006/ole">
            <mc:AlternateContent xmlns:mc="http://schemas.openxmlformats.org/markup-compatibility/2006">
              <mc:Choice xmlns:v="urn:schemas-microsoft-com:vml" Requires="v">
                <p:oleObj spid="_x0000_s22267" name="公式" r:id="rId15" imgW="1143000" imgH="355600" progId="Equation.3">
                  <p:embed/>
                </p:oleObj>
              </mc:Choice>
              <mc:Fallback>
                <p:oleObj name="公式" r:id="rId15" imgW="1143000" imgH="355600" progId="Equation.3">
                  <p:embed/>
                  <p:pic>
                    <p:nvPicPr>
                      <p:cNvPr id="0" name="Object 3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796136" y="4129603"/>
                        <a:ext cx="1584176" cy="494147"/>
                      </a:xfrm>
                      <a:prstGeom prst="rect">
                        <a:avLst/>
                      </a:prstGeom>
                      <a:noFill/>
                    </p:spPr>
                  </p:pic>
                </p:oleObj>
              </mc:Fallback>
            </mc:AlternateContent>
          </a:graphicData>
        </a:graphic>
      </p:graphicFrame>
      <p:sp>
        <p:nvSpPr>
          <p:cNvPr id="17"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9"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1"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1687562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第三节 </a:t>
            </a:r>
            <a:r>
              <a:rPr lang="zh-CN" altLang="zh-CN" sz="2800" b="0" dirty="0" smtClean="0"/>
              <a:t>风险</a:t>
            </a:r>
            <a:r>
              <a:rPr lang="zh-CN" altLang="zh-CN" sz="2800" b="0" dirty="0"/>
              <a:t>承受能力及其偏好</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636104" y="2037762"/>
            <a:ext cx="7414592" cy="4093428"/>
          </a:xfrm>
          <a:prstGeom prst="rect">
            <a:avLst/>
          </a:prstGeom>
          <a:noFill/>
        </p:spPr>
        <p:txBody>
          <a:bodyPr wrap="square" rtlCol="0">
            <a:spAutoFit/>
          </a:bodyPr>
          <a:lstStyle/>
          <a:p>
            <a:r>
              <a:rPr lang="zh-CN" altLang="en-US" sz="2000" dirty="0" smtClean="0">
                <a:solidFill>
                  <a:srgbClr val="000000"/>
                </a:solidFill>
              </a:rPr>
              <a:t>     所谓</a:t>
            </a:r>
            <a:r>
              <a:rPr lang="zh-CN" altLang="en-US" sz="2000" dirty="0">
                <a:solidFill>
                  <a:srgbClr val="000000"/>
                </a:solidFill>
              </a:rPr>
              <a:t>风险承受能力，是指行为人能够接受的最大损失占其财富的比重。设行为人的财富为</a:t>
            </a:r>
            <a:r>
              <a:rPr lang="en-US" altLang="zh-CN" sz="2000" dirty="0">
                <a:solidFill>
                  <a:srgbClr val="000000"/>
                </a:solidFill>
              </a:rPr>
              <a:t>W</a:t>
            </a:r>
            <a:r>
              <a:rPr lang="zh-CN" altLang="en-US" sz="2000" dirty="0">
                <a:solidFill>
                  <a:srgbClr val="000000"/>
                </a:solidFill>
              </a:rPr>
              <a:t>，能够接受的最大损失为</a:t>
            </a:r>
            <a:r>
              <a:rPr lang="en-US" altLang="zh-CN" sz="2000" dirty="0">
                <a:solidFill>
                  <a:srgbClr val="000000"/>
                </a:solidFill>
              </a:rPr>
              <a:t>L</a:t>
            </a:r>
            <a:r>
              <a:rPr lang="zh-CN" altLang="en-US" sz="2000" dirty="0">
                <a:solidFill>
                  <a:srgbClr val="000000"/>
                </a:solidFill>
              </a:rPr>
              <a:t>，则风险承受能力可表述</a:t>
            </a:r>
            <a:r>
              <a:rPr lang="zh-CN" altLang="en-US" sz="2000" dirty="0" smtClean="0">
                <a:solidFill>
                  <a:srgbClr val="000000"/>
                </a:solidFill>
              </a:rPr>
              <a:t>为               （</a:t>
            </a:r>
            <a:r>
              <a:rPr lang="en-US" altLang="zh-CN" sz="2000" dirty="0" smtClean="0">
                <a:solidFill>
                  <a:srgbClr val="000000"/>
                </a:solidFill>
              </a:rPr>
              <a:t>1</a:t>
            </a:r>
            <a:r>
              <a:rPr lang="zh-CN" altLang="en-US" sz="2000" dirty="0" smtClean="0">
                <a:solidFill>
                  <a:srgbClr val="000000"/>
                </a:solidFill>
              </a:rPr>
              <a:t>）其中</a:t>
            </a:r>
            <a:r>
              <a:rPr lang="zh-CN" altLang="en-US" sz="2000" dirty="0">
                <a:solidFill>
                  <a:srgbClr val="000000"/>
                </a:solidFill>
              </a:rPr>
              <a:t>， </a:t>
            </a:r>
            <a:r>
              <a:rPr lang="zh-CN" altLang="en-US" sz="2000" dirty="0" smtClean="0">
                <a:solidFill>
                  <a:srgbClr val="000000"/>
                </a:solidFill>
              </a:rPr>
              <a:t>  为</a:t>
            </a:r>
            <a:r>
              <a:rPr lang="zh-CN" altLang="en-US" sz="2000" dirty="0">
                <a:solidFill>
                  <a:srgbClr val="000000"/>
                </a:solidFill>
              </a:rPr>
              <a:t>风险承受能力</a:t>
            </a:r>
            <a:r>
              <a:rPr lang="zh-CN" altLang="en-US" sz="2000" dirty="0" smtClean="0">
                <a:solidFill>
                  <a:srgbClr val="000000"/>
                </a:solidFill>
              </a:rPr>
              <a:t>。表面上看，   与财富</a:t>
            </a:r>
            <a:r>
              <a:rPr lang="en-US" altLang="zh-CN" sz="2000" dirty="0" smtClean="0">
                <a:solidFill>
                  <a:srgbClr val="000000"/>
                </a:solidFill>
              </a:rPr>
              <a:t>W</a:t>
            </a:r>
            <a:r>
              <a:rPr lang="zh-CN" altLang="en-US" sz="2000" dirty="0" smtClean="0">
                <a:solidFill>
                  <a:srgbClr val="000000"/>
                </a:solidFill>
              </a:rPr>
              <a:t>是成反方向变动的，其实，</a:t>
            </a:r>
            <a:r>
              <a:rPr lang="en-US" altLang="zh-CN" sz="2000" dirty="0"/>
              <a:t>L</a:t>
            </a:r>
            <a:r>
              <a:rPr lang="zh-CN" altLang="zh-CN" sz="2000" dirty="0"/>
              <a:t>也是</a:t>
            </a:r>
            <a:r>
              <a:rPr lang="en-US" altLang="zh-CN" sz="2000" dirty="0"/>
              <a:t>W</a:t>
            </a:r>
            <a:r>
              <a:rPr lang="zh-CN" altLang="zh-CN" sz="2000" dirty="0"/>
              <a:t>的函数，即</a:t>
            </a:r>
            <a:r>
              <a:rPr lang="en-US" altLang="zh-CN" sz="2000" dirty="0"/>
              <a:t>L</a:t>
            </a:r>
            <a:r>
              <a:rPr lang="zh-CN" altLang="zh-CN" sz="2000" dirty="0"/>
              <a:t>也与</a:t>
            </a:r>
            <a:r>
              <a:rPr lang="en-US" altLang="zh-CN" sz="2000" dirty="0"/>
              <a:t>W</a:t>
            </a:r>
            <a:r>
              <a:rPr lang="zh-CN" altLang="zh-CN" sz="2000" dirty="0"/>
              <a:t>有关，</a:t>
            </a:r>
            <a:r>
              <a:rPr lang="en-US" altLang="zh-CN" sz="2000" dirty="0"/>
              <a:t>L</a:t>
            </a:r>
            <a:r>
              <a:rPr lang="zh-CN" altLang="zh-CN" sz="2000" dirty="0"/>
              <a:t>会随着</a:t>
            </a:r>
            <a:r>
              <a:rPr lang="en-US" altLang="zh-CN" sz="2000" dirty="0"/>
              <a:t>W</a:t>
            </a:r>
            <a:r>
              <a:rPr lang="zh-CN" altLang="zh-CN" sz="2000" dirty="0"/>
              <a:t>的增大而增大，即随着财富的不断增加，行为人能够接受的最大损失也会增加</a:t>
            </a:r>
            <a:r>
              <a:rPr lang="zh-CN" altLang="zh-CN" sz="2000" dirty="0" smtClean="0"/>
              <a:t>，</a:t>
            </a:r>
            <a:r>
              <a:rPr lang="zh-CN" altLang="en-US" sz="2000" dirty="0" smtClean="0"/>
              <a:t>因此对（</a:t>
            </a:r>
            <a:r>
              <a:rPr lang="en-US" altLang="zh-CN" sz="2000" dirty="0" smtClean="0"/>
              <a:t>1</a:t>
            </a:r>
            <a:r>
              <a:rPr lang="zh-CN" altLang="en-US" sz="2000" dirty="0" smtClean="0"/>
              <a:t>）式求</a:t>
            </a:r>
            <a:r>
              <a:rPr lang="en-US" altLang="zh-CN" sz="2000" dirty="0" smtClean="0"/>
              <a:t>W</a:t>
            </a:r>
            <a:r>
              <a:rPr lang="zh-CN" altLang="en-US" sz="2000" dirty="0" smtClean="0"/>
              <a:t>得导数得：                                                          （</a:t>
            </a:r>
            <a:r>
              <a:rPr lang="en-US" altLang="zh-CN" sz="2000" dirty="0" smtClean="0"/>
              <a:t>2</a:t>
            </a:r>
            <a:r>
              <a:rPr lang="zh-CN" altLang="en-US" sz="2000" dirty="0" smtClean="0"/>
              <a:t>）</a:t>
            </a:r>
            <a:endParaRPr lang="en-US" altLang="zh-CN" sz="2000" dirty="0" smtClean="0"/>
          </a:p>
          <a:p>
            <a:endParaRPr lang="en-US" altLang="zh-CN" sz="2000" dirty="0">
              <a:solidFill>
                <a:srgbClr val="000000"/>
              </a:solidFill>
            </a:endParaRPr>
          </a:p>
          <a:p>
            <a:r>
              <a:rPr lang="zh-CN" altLang="en-US" sz="2000" dirty="0" smtClean="0">
                <a:solidFill>
                  <a:srgbClr val="000000"/>
                </a:solidFill>
              </a:rPr>
              <a:t>从（</a:t>
            </a:r>
            <a:r>
              <a:rPr lang="en-US" altLang="zh-CN" sz="2000" dirty="0" smtClean="0">
                <a:solidFill>
                  <a:srgbClr val="000000"/>
                </a:solidFill>
              </a:rPr>
              <a:t>2</a:t>
            </a:r>
            <a:r>
              <a:rPr lang="zh-CN" altLang="en-US" sz="2000" dirty="0">
                <a:solidFill>
                  <a:srgbClr val="000000"/>
                </a:solidFill>
              </a:rPr>
              <a:t>）式可以看出随着</a:t>
            </a:r>
            <a:r>
              <a:rPr lang="en-US" altLang="zh-CN" sz="2000" dirty="0">
                <a:solidFill>
                  <a:srgbClr val="000000"/>
                </a:solidFill>
              </a:rPr>
              <a:t>W</a:t>
            </a:r>
            <a:r>
              <a:rPr lang="zh-CN" altLang="en-US" sz="2000" dirty="0">
                <a:solidFill>
                  <a:srgbClr val="000000"/>
                </a:solidFill>
              </a:rPr>
              <a:t>的增大，行为人的风险承受能力如何变化取决于可接受的最大损失</a:t>
            </a:r>
            <a:r>
              <a:rPr lang="zh-CN" altLang="en-US" sz="2000" dirty="0" smtClean="0">
                <a:solidFill>
                  <a:srgbClr val="000000"/>
                </a:solidFill>
              </a:rPr>
              <a:t>弹性      </a:t>
            </a:r>
            <a:r>
              <a:rPr lang="zh-CN" altLang="en-US" sz="2000" dirty="0">
                <a:solidFill>
                  <a:srgbClr val="000000"/>
                </a:solidFill>
              </a:rPr>
              <a:t>，</a:t>
            </a:r>
            <a:r>
              <a:rPr lang="zh-CN" altLang="en-US" sz="2000" dirty="0" smtClean="0">
                <a:solidFill>
                  <a:srgbClr val="000000"/>
                </a:solidFill>
              </a:rPr>
              <a:t>当           时</a:t>
            </a:r>
            <a:r>
              <a:rPr lang="zh-CN" altLang="en-US" sz="2000" dirty="0">
                <a:solidFill>
                  <a:srgbClr val="000000"/>
                </a:solidFill>
              </a:rPr>
              <a:t>， </a:t>
            </a:r>
            <a:r>
              <a:rPr lang="zh-CN" altLang="en-US" sz="2000" dirty="0" smtClean="0">
                <a:solidFill>
                  <a:srgbClr val="000000"/>
                </a:solidFill>
              </a:rPr>
              <a:t>        ，</a:t>
            </a:r>
            <a:r>
              <a:rPr lang="zh-CN" altLang="en-US" sz="2000" dirty="0">
                <a:solidFill>
                  <a:srgbClr val="000000"/>
                </a:solidFill>
              </a:rPr>
              <a:t>风险承受能力随</a:t>
            </a:r>
            <a:r>
              <a:rPr lang="en-US" altLang="zh-CN" sz="2000" dirty="0">
                <a:solidFill>
                  <a:srgbClr val="000000"/>
                </a:solidFill>
              </a:rPr>
              <a:t>W</a:t>
            </a:r>
            <a:r>
              <a:rPr lang="zh-CN" altLang="en-US" sz="2000" dirty="0">
                <a:solidFill>
                  <a:srgbClr val="000000"/>
                </a:solidFill>
              </a:rPr>
              <a:t>的增加而增加；当 </a:t>
            </a:r>
            <a:r>
              <a:rPr lang="zh-CN" altLang="en-US" sz="2000" dirty="0" smtClean="0">
                <a:solidFill>
                  <a:srgbClr val="000000"/>
                </a:solidFill>
              </a:rPr>
              <a:t>         时，          ，</a:t>
            </a:r>
            <a:r>
              <a:rPr lang="zh-CN" altLang="en-US" sz="2000" dirty="0">
                <a:solidFill>
                  <a:srgbClr val="000000"/>
                </a:solidFill>
              </a:rPr>
              <a:t>风险承受能力随着</a:t>
            </a:r>
            <a:r>
              <a:rPr lang="en-US" altLang="zh-CN" sz="2000" dirty="0">
                <a:solidFill>
                  <a:srgbClr val="000000"/>
                </a:solidFill>
              </a:rPr>
              <a:t>W</a:t>
            </a:r>
            <a:r>
              <a:rPr lang="zh-CN" altLang="en-US" sz="2000" dirty="0">
                <a:solidFill>
                  <a:srgbClr val="000000"/>
                </a:solidFill>
              </a:rPr>
              <a:t>的增加而减小；当 </a:t>
            </a:r>
            <a:r>
              <a:rPr lang="zh-CN" altLang="en-US" sz="2000" dirty="0" smtClean="0">
                <a:solidFill>
                  <a:srgbClr val="000000"/>
                </a:solidFill>
              </a:rPr>
              <a:t>          时</a:t>
            </a:r>
            <a:r>
              <a:rPr lang="zh-CN" altLang="en-US" sz="2000" dirty="0">
                <a:solidFill>
                  <a:srgbClr val="000000"/>
                </a:solidFill>
              </a:rPr>
              <a:t>， </a:t>
            </a:r>
            <a:r>
              <a:rPr lang="zh-CN" altLang="en-US" sz="2000" dirty="0" smtClean="0">
                <a:solidFill>
                  <a:srgbClr val="000000"/>
                </a:solidFill>
              </a:rPr>
              <a:t>           ，</a:t>
            </a:r>
            <a:r>
              <a:rPr lang="zh-CN" altLang="en-US" sz="2000" dirty="0">
                <a:solidFill>
                  <a:srgbClr val="000000"/>
                </a:solidFill>
              </a:rPr>
              <a:t>风险承受能力不变。</a:t>
            </a:r>
            <a:endParaRPr lang="en-US" altLang="zh-CN" sz="2000" dirty="0" smtClean="0">
              <a:solidFill>
                <a:srgbClr val="000000"/>
              </a:solidFill>
            </a:endParaRPr>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风险承受能力定义</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2087601290"/>
              </p:ext>
            </p:extLst>
          </p:nvPr>
        </p:nvGraphicFramePr>
        <p:xfrm>
          <a:off x="3051026" y="2728576"/>
          <a:ext cx="1016918" cy="324849"/>
        </p:xfrm>
        <a:graphic>
          <a:graphicData uri="http://schemas.openxmlformats.org/presentationml/2006/ole">
            <mc:AlternateContent xmlns:mc="http://schemas.openxmlformats.org/markup-compatibility/2006">
              <mc:Choice xmlns:v="urn:schemas-microsoft-com:vml" Requires="v">
                <p:oleObj spid="_x0000_s23545" name="公式" r:id="rId3" imgW="723586" imgH="228501" progId="Equation.3">
                  <p:embed/>
                </p:oleObj>
              </mc:Choice>
              <mc:Fallback>
                <p:oleObj name="公式" r:id="rId3" imgW="723586" imgH="22850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1026" y="2728576"/>
                        <a:ext cx="1016918" cy="324849"/>
                      </a:xfrm>
                      <a:prstGeom prst="rect">
                        <a:avLst/>
                      </a:prstGeom>
                      <a:noFill/>
                    </p:spPr>
                  </p:pic>
                </p:oleObj>
              </mc:Fallback>
            </mc:AlternateContent>
          </a:graphicData>
        </a:graphic>
      </p:graphicFrame>
      <p:sp>
        <p:nvSpPr>
          <p:cNvPr id="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613936993"/>
              </p:ext>
            </p:extLst>
          </p:nvPr>
        </p:nvGraphicFramePr>
        <p:xfrm>
          <a:off x="5393326" y="2708920"/>
          <a:ext cx="338547" cy="353266"/>
        </p:xfrm>
        <a:graphic>
          <a:graphicData uri="http://schemas.openxmlformats.org/presentationml/2006/ole">
            <mc:AlternateContent xmlns:mc="http://schemas.openxmlformats.org/markup-compatibility/2006">
              <mc:Choice xmlns:v="urn:schemas-microsoft-com:vml" Requires="v">
                <p:oleObj spid="_x0000_s23546" name="公式" r:id="rId5" imgW="215806" imgH="228501" progId="Equation.3">
                  <p:embed/>
                </p:oleObj>
              </mc:Choice>
              <mc:Fallback>
                <p:oleObj name="公式" r:id="rId5" imgW="215806" imgH="228501"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3326" y="2708920"/>
                        <a:ext cx="338547" cy="353266"/>
                      </a:xfrm>
                      <a:prstGeom prst="rect">
                        <a:avLst/>
                      </a:prstGeom>
                      <a:noFill/>
                    </p:spPr>
                  </p:pic>
                </p:oleObj>
              </mc:Fallback>
            </mc:AlternateContent>
          </a:graphicData>
        </a:graphic>
      </p:graphicFrame>
      <p:graphicFrame>
        <p:nvGraphicFramePr>
          <p:cNvPr id="7" name="对象 6"/>
          <p:cNvGraphicFramePr>
            <a:graphicFrameLocks noChangeAspect="1"/>
          </p:cNvGraphicFramePr>
          <p:nvPr>
            <p:extLst>
              <p:ext uri="{D42A27DB-BD31-4B8C-83A1-F6EECF244321}">
                <p14:modId xmlns:p14="http://schemas.microsoft.com/office/powerpoint/2010/main" val="3203423011"/>
              </p:ext>
            </p:extLst>
          </p:nvPr>
        </p:nvGraphicFramePr>
        <p:xfrm>
          <a:off x="1907704" y="2984933"/>
          <a:ext cx="338137" cy="352425"/>
        </p:xfrm>
        <a:graphic>
          <a:graphicData uri="http://schemas.openxmlformats.org/presentationml/2006/ole">
            <mc:AlternateContent xmlns:mc="http://schemas.openxmlformats.org/markup-compatibility/2006">
              <mc:Choice xmlns:v="urn:schemas-microsoft-com:vml" Requires="v">
                <p:oleObj spid="_x0000_s23547" name="公式" r:id="rId7" imgW="215806" imgH="228501" progId="Equation.3">
                  <p:embed/>
                </p:oleObj>
              </mc:Choice>
              <mc:Fallback>
                <p:oleObj name="公式" r:id="rId7" imgW="215806" imgH="228501" progId="Equation.3">
                  <p:embed/>
                  <p:pic>
                    <p:nvPicPr>
                      <p:cNvPr id="0" name="对象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7704" y="2984933"/>
                        <a:ext cx="338137"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227839625"/>
              </p:ext>
            </p:extLst>
          </p:nvPr>
        </p:nvGraphicFramePr>
        <p:xfrm>
          <a:off x="1924845" y="3789040"/>
          <a:ext cx="1484310" cy="722452"/>
        </p:xfrm>
        <a:graphic>
          <a:graphicData uri="http://schemas.openxmlformats.org/presentationml/2006/ole">
            <mc:AlternateContent xmlns:mc="http://schemas.openxmlformats.org/markup-compatibility/2006">
              <mc:Choice xmlns:v="urn:schemas-microsoft-com:vml" Requires="v">
                <p:oleObj spid="_x0000_s23548" r:id="rId8" imgW="1180588" imgH="571252" progId="Equation.3">
                  <p:embed/>
                </p:oleObj>
              </mc:Choice>
              <mc:Fallback>
                <p:oleObj r:id="rId8" imgW="1180588" imgH="571252" progId="Equation.3">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24845" y="3789040"/>
                        <a:ext cx="1484310" cy="722452"/>
                      </a:xfrm>
                      <a:prstGeom prst="rect">
                        <a:avLst/>
                      </a:prstGeom>
                      <a:noFill/>
                    </p:spPr>
                  </p:pic>
                </p:oleObj>
              </mc:Fallback>
            </mc:AlternateContent>
          </a:graphicData>
        </a:graphic>
      </p:graphicFrame>
      <p:sp>
        <p:nvSpPr>
          <p:cNvPr id="10"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823814514"/>
              </p:ext>
            </p:extLst>
          </p:nvPr>
        </p:nvGraphicFramePr>
        <p:xfrm>
          <a:off x="4648200" y="3933056"/>
          <a:ext cx="1420959" cy="576064"/>
        </p:xfrm>
        <a:graphic>
          <a:graphicData uri="http://schemas.openxmlformats.org/presentationml/2006/ole">
            <mc:AlternateContent xmlns:mc="http://schemas.openxmlformats.org/markup-compatibility/2006">
              <mc:Choice xmlns:v="urn:schemas-microsoft-com:vml" Requires="v">
                <p:oleObj spid="_x0000_s23549" r:id="rId10" imgW="1054100" imgH="431800" progId="Equation.DSMT4">
                  <p:embed/>
                </p:oleObj>
              </mc:Choice>
              <mc:Fallback>
                <p:oleObj r:id="rId10" imgW="1054100" imgH="431800" progId="Equation.DSMT4">
                  <p:embed/>
                  <p:pic>
                    <p:nvPicPr>
                      <p:cNvPr id="0" name="Object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48200" y="3933056"/>
                        <a:ext cx="1420959" cy="576064"/>
                      </a:xfrm>
                      <a:prstGeom prst="rect">
                        <a:avLst/>
                      </a:prstGeom>
                      <a:noFill/>
                    </p:spPr>
                  </p:pic>
                </p:oleObj>
              </mc:Fallback>
            </mc:AlternateContent>
          </a:graphicData>
        </a:graphic>
      </p:graphicFrame>
      <p:sp>
        <p:nvSpPr>
          <p:cNvPr id="12"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1208123276"/>
              </p:ext>
            </p:extLst>
          </p:nvPr>
        </p:nvGraphicFramePr>
        <p:xfrm>
          <a:off x="3355836" y="3996499"/>
          <a:ext cx="1250480" cy="576064"/>
        </p:xfrm>
        <a:graphic>
          <a:graphicData uri="http://schemas.openxmlformats.org/presentationml/2006/ole">
            <mc:AlternateContent xmlns:mc="http://schemas.openxmlformats.org/markup-compatibility/2006">
              <mc:Choice xmlns:v="urn:schemas-microsoft-com:vml" Requires="v">
                <p:oleObj spid="_x0000_s23550" r:id="rId12" imgW="850531" imgH="393529" progId="Equation.DSMT4">
                  <p:embed/>
                </p:oleObj>
              </mc:Choice>
              <mc:Fallback>
                <p:oleObj r:id="rId12" imgW="850531" imgH="393529" progId="Equation.DSMT4">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355836" y="3996499"/>
                        <a:ext cx="1250480" cy="576064"/>
                      </a:xfrm>
                      <a:prstGeom prst="rect">
                        <a:avLst/>
                      </a:prstGeom>
                      <a:noFill/>
                    </p:spPr>
                  </p:pic>
                </p:oleObj>
              </mc:Fallback>
            </mc:AlternateContent>
          </a:graphicData>
        </a:graphic>
      </p:graphicFrame>
      <p:sp>
        <p:nvSpPr>
          <p:cNvPr id="14"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280322960"/>
              </p:ext>
            </p:extLst>
          </p:nvPr>
        </p:nvGraphicFramePr>
        <p:xfrm>
          <a:off x="6732239" y="3930588"/>
          <a:ext cx="1186047" cy="531676"/>
        </p:xfrm>
        <a:graphic>
          <a:graphicData uri="http://schemas.openxmlformats.org/presentationml/2006/ole">
            <mc:AlternateContent xmlns:mc="http://schemas.openxmlformats.org/markup-compatibility/2006">
              <mc:Choice xmlns:v="urn:schemas-microsoft-com:vml" Requires="v">
                <p:oleObj spid="_x0000_s23551" name="公式" r:id="rId14" imgW="888614" imgH="393529" progId="Equation.3">
                  <p:embed/>
                </p:oleObj>
              </mc:Choice>
              <mc:Fallback>
                <p:oleObj name="公式" r:id="rId14" imgW="888614" imgH="393529" progId="Equation.3">
                  <p:embed/>
                  <p:pic>
                    <p:nvPicPr>
                      <p:cNvPr id="0" name="Object 2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732239" y="3930588"/>
                        <a:ext cx="1186047" cy="531676"/>
                      </a:xfrm>
                      <a:prstGeom prst="rect">
                        <a:avLst/>
                      </a:prstGeom>
                      <a:noFill/>
                    </p:spPr>
                  </p:pic>
                </p:oleObj>
              </mc:Fallback>
            </mc:AlternateContent>
          </a:graphicData>
        </a:graphic>
      </p:graphicFrame>
      <p:sp>
        <p:nvSpPr>
          <p:cNvPr id="16"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1319841589"/>
              </p:ext>
            </p:extLst>
          </p:nvPr>
        </p:nvGraphicFramePr>
        <p:xfrm>
          <a:off x="4572000" y="4797152"/>
          <a:ext cx="353873" cy="353873"/>
        </p:xfrm>
        <a:graphic>
          <a:graphicData uri="http://schemas.openxmlformats.org/presentationml/2006/ole">
            <mc:AlternateContent xmlns:mc="http://schemas.openxmlformats.org/markup-compatibility/2006">
              <mc:Choice xmlns:v="urn:schemas-microsoft-com:vml" Requires="v">
                <p:oleObj spid="_x0000_s39936" name="公式" r:id="rId16" imgW="215619" imgH="215619" progId="Equation.3">
                  <p:embed/>
                </p:oleObj>
              </mc:Choice>
              <mc:Fallback>
                <p:oleObj name="公式" r:id="rId16" imgW="215619" imgH="215619" progId="Equation.3">
                  <p:embed/>
                  <p:pic>
                    <p:nvPicPr>
                      <p:cNvPr id="0" name="Object 3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72000" y="4797152"/>
                        <a:ext cx="353873" cy="353873"/>
                      </a:xfrm>
                      <a:prstGeom prst="rect">
                        <a:avLst/>
                      </a:prstGeom>
                      <a:noFill/>
                    </p:spPr>
                  </p:pic>
                </p:oleObj>
              </mc:Fallback>
            </mc:AlternateContent>
          </a:graphicData>
        </a:graphic>
      </p:graphicFrame>
      <p:sp>
        <p:nvSpPr>
          <p:cNvPr id="18" name="Rectangle 4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645696812"/>
              </p:ext>
            </p:extLst>
          </p:nvPr>
        </p:nvGraphicFramePr>
        <p:xfrm>
          <a:off x="5557259" y="4797152"/>
          <a:ext cx="666233" cy="340519"/>
        </p:xfrm>
        <a:graphic>
          <a:graphicData uri="http://schemas.openxmlformats.org/presentationml/2006/ole">
            <mc:AlternateContent xmlns:mc="http://schemas.openxmlformats.org/markup-compatibility/2006">
              <mc:Choice xmlns:v="urn:schemas-microsoft-com:vml" Requires="v">
                <p:oleObj spid="_x0000_s39937" name="公式" r:id="rId18" imgW="431613" imgH="215806" progId="Equation.3">
                  <p:embed/>
                </p:oleObj>
              </mc:Choice>
              <mc:Fallback>
                <p:oleObj name="公式" r:id="rId18" imgW="431613" imgH="215806" progId="Equation.3">
                  <p:embed/>
                  <p:pic>
                    <p:nvPicPr>
                      <p:cNvPr id="0" name="Object 3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557259" y="4797152"/>
                        <a:ext cx="666233" cy="340519"/>
                      </a:xfrm>
                      <a:prstGeom prst="rect">
                        <a:avLst/>
                      </a:prstGeom>
                      <a:noFill/>
                    </p:spPr>
                  </p:pic>
                </p:oleObj>
              </mc:Fallback>
            </mc:AlternateContent>
          </a:graphicData>
        </a:graphic>
      </p:graphicFrame>
      <p:sp>
        <p:nvSpPr>
          <p:cNvPr id="20" name="Rectangle 4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4222752672"/>
              </p:ext>
            </p:extLst>
          </p:nvPr>
        </p:nvGraphicFramePr>
        <p:xfrm>
          <a:off x="6588224" y="4797152"/>
          <a:ext cx="826815" cy="411709"/>
        </p:xfrm>
        <a:graphic>
          <a:graphicData uri="http://schemas.openxmlformats.org/presentationml/2006/ole">
            <mc:AlternateContent xmlns:mc="http://schemas.openxmlformats.org/markup-compatibility/2006">
              <mc:Choice xmlns:v="urn:schemas-microsoft-com:vml" Requires="v">
                <p:oleObj spid="_x0000_s39938" name="公式" r:id="rId20" imgW="558558" imgH="406224" progId="Equation.3">
                  <p:embed/>
                </p:oleObj>
              </mc:Choice>
              <mc:Fallback>
                <p:oleObj name="公式" r:id="rId20" imgW="558558" imgH="406224" progId="Equation.3">
                  <p:embed/>
                  <p:pic>
                    <p:nvPicPr>
                      <p:cNvPr id="0" name="Object 4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88224" y="4797152"/>
                        <a:ext cx="826815" cy="411709"/>
                      </a:xfrm>
                      <a:prstGeom prst="rect">
                        <a:avLst/>
                      </a:prstGeom>
                      <a:noFill/>
                    </p:spPr>
                  </p:pic>
                </p:oleObj>
              </mc:Fallback>
            </mc:AlternateContent>
          </a:graphicData>
        </a:graphic>
      </p:graphicFrame>
      <p:sp>
        <p:nvSpPr>
          <p:cNvPr id="23" name="Rectangle 4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4106208204"/>
              </p:ext>
            </p:extLst>
          </p:nvPr>
        </p:nvGraphicFramePr>
        <p:xfrm>
          <a:off x="4572000" y="5157192"/>
          <a:ext cx="588839" cy="300962"/>
        </p:xfrm>
        <a:graphic>
          <a:graphicData uri="http://schemas.openxmlformats.org/presentationml/2006/ole">
            <mc:AlternateContent xmlns:mc="http://schemas.openxmlformats.org/markup-compatibility/2006">
              <mc:Choice xmlns:v="urn:schemas-microsoft-com:vml" Requires="v">
                <p:oleObj spid="_x0000_s39939" name="公式" r:id="rId22" imgW="431613" imgH="215806" progId="Equation.3">
                  <p:embed/>
                </p:oleObj>
              </mc:Choice>
              <mc:Fallback>
                <p:oleObj name="公式" r:id="rId22" imgW="431613" imgH="215806" progId="Equation.3">
                  <p:embed/>
                  <p:pic>
                    <p:nvPicPr>
                      <p:cNvPr id="0" name="Object 4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572000" y="5157192"/>
                        <a:ext cx="588839" cy="300962"/>
                      </a:xfrm>
                      <a:prstGeom prst="rect">
                        <a:avLst/>
                      </a:prstGeom>
                      <a:noFill/>
                    </p:spPr>
                  </p:pic>
                </p:oleObj>
              </mc:Fallback>
            </mc:AlternateContent>
          </a:graphicData>
        </a:graphic>
      </p:graphicFrame>
      <p:sp>
        <p:nvSpPr>
          <p:cNvPr id="25" name="Rectangle 4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323976044"/>
              </p:ext>
            </p:extLst>
          </p:nvPr>
        </p:nvGraphicFramePr>
        <p:xfrm>
          <a:off x="5581934" y="5085184"/>
          <a:ext cx="761896" cy="416719"/>
        </p:xfrm>
        <a:graphic>
          <a:graphicData uri="http://schemas.openxmlformats.org/presentationml/2006/ole">
            <mc:AlternateContent xmlns:mc="http://schemas.openxmlformats.org/markup-compatibility/2006">
              <mc:Choice xmlns:v="urn:schemas-microsoft-com:vml" Requires="v">
                <p:oleObj spid="_x0000_s39940" name="公式" r:id="rId24" imgW="558558" imgH="406224" progId="Equation.3">
                  <p:embed/>
                </p:oleObj>
              </mc:Choice>
              <mc:Fallback>
                <p:oleObj name="公式" r:id="rId24" imgW="558558" imgH="406224" progId="Equation.3">
                  <p:embed/>
                  <p:pic>
                    <p:nvPicPr>
                      <p:cNvPr id="0" name="Object 4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581934" y="5085184"/>
                        <a:ext cx="761896" cy="416719"/>
                      </a:xfrm>
                      <a:prstGeom prst="rect">
                        <a:avLst/>
                      </a:prstGeom>
                      <a:noFill/>
                    </p:spPr>
                  </p:pic>
                </p:oleObj>
              </mc:Fallback>
            </mc:AlternateContent>
          </a:graphicData>
        </a:graphic>
      </p:graphicFrame>
      <p:sp>
        <p:nvSpPr>
          <p:cNvPr id="27" name="Rectangle 4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4262815088"/>
              </p:ext>
            </p:extLst>
          </p:nvPr>
        </p:nvGraphicFramePr>
        <p:xfrm>
          <a:off x="3771695" y="5459136"/>
          <a:ext cx="666233" cy="340519"/>
        </p:xfrm>
        <a:graphic>
          <a:graphicData uri="http://schemas.openxmlformats.org/presentationml/2006/ole">
            <mc:AlternateContent xmlns:mc="http://schemas.openxmlformats.org/markup-compatibility/2006">
              <mc:Choice xmlns:v="urn:schemas-microsoft-com:vml" Requires="v">
                <p:oleObj spid="_x0000_s39941" name="公式" r:id="rId26" imgW="431613" imgH="215806" progId="Equation.3">
                  <p:embed/>
                </p:oleObj>
              </mc:Choice>
              <mc:Fallback>
                <p:oleObj name="公式" r:id="rId26" imgW="431613" imgH="215806" progId="Equation.3">
                  <p:embed/>
                  <p:pic>
                    <p:nvPicPr>
                      <p:cNvPr id="0" name="Object 4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771695" y="5459136"/>
                        <a:ext cx="666233" cy="340519"/>
                      </a:xfrm>
                      <a:prstGeom prst="rect">
                        <a:avLst/>
                      </a:prstGeom>
                      <a:noFill/>
                    </p:spPr>
                  </p:pic>
                </p:oleObj>
              </mc:Fallback>
            </mc:AlternateContent>
          </a:graphicData>
        </a:graphic>
      </p:graphicFrame>
      <p:sp>
        <p:nvSpPr>
          <p:cNvPr id="29" name="Rectangle 5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val="3965179828"/>
              </p:ext>
            </p:extLst>
          </p:nvPr>
        </p:nvGraphicFramePr>
        <p:xfrm>
          <a:off x="4991100" y="5445224"/>
          <a:ext cx="855390" cy="498004"/>
        </p:xfrm>
        <a:graphic>
          <a:graphicData uri="http://schemas.openxmlformats.org/presentationml/2006/ole">
            <mc:AlternateContent xmlns:mc="http://schemas.openxmlformats.org/markup-compatibility/2006">
              <mc:Choice xmlns:v="urn:schemas-microsoft-com:vml" Requires="v">
                <p:oleObj spid="_x0000_s39942" name="公式" r:id="rId28" imgW="558558" imgH="406224" progId="Equation.3">
                  <p:embed/>
                </p:oleObj>
              </mc:Choice>
              <mc:Fallback>
                <p:oleObj name="公式" r:id="rId28" imgW="558558" imgH="406224" progId="Equation.3">
                  <p:embed/>
                  <p:pic>
                    <p:nvPicPr>
                      <p:cNvPr id="0" name="Object 49"/>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4991100" y="5445224"/>
                        <a:ext cx="855390" cy="498004"/>
                      </a:xfrm>
                      <a:prstGeom prst="rect">
                        <a:avLst/>
                      </a:prstGeom>
                      <a:noFill/>
                    </p:spPr>
                  </p:pic>
                </p:oleObj>
              </mc:Fallback>
            </mc:AlternateContent>
          </a:graphicData>
        </a:graphic>
      </p:graphicFrame>
    </p:spTree>
    <p:extLst>
      <p:ext uri="{BB962C8B-B14F-4D97-AF65-F5344CB8AC3E}">
        <p14:creationId xmlns:p14="http://schemas.microsoft.com/office/powerpoint/2010/main" val="19818044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a:effectLst>
                  <a:outerShdw blurRad="38100" dist="38100" dir="2700000" algn="tl">
                    <a:srgbClr val="C0C0C0"/>
                  </a:outerShdw>
                </a:effectLst>
                <a:latin typeface="+mj-ea"/>
              </a:rPr>
              <a:t>第三节 </a:t>
            </a:r>
            <a:r>
              <a:rPr lang="zh-CN" altLang="zh-CN" sz="2800" b="0" dirty="0"/>
              <a:t>风险承受能力及其偏好</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93428"/>
          </a:xfrm>
          <a:prstGeom prst="rect">
            <a:avLst/>
          </a:prstGeom>
          <a:noFill/>
        </p:spPr>
        <p:txBody>
          <a:bodyPr wrap="square" rtlCol="0">
            <a:spAutoFit/>
          </a:bodyPr>
          <a:lstStyle/>
          <a:p>
            <a:r>
              <a:rPr lang="zh-CN" altLang="en-US" sz="2000" dirty="0" smtClean="0">
                <a:solidFill>
                  <a:srgbClr val="000000"/>
                </a:solidFill>
              </a:rPr>
              <a:t>      上述</a:t>
            </a:r>
            <a:r>
              <a:rPr lang="zh-CN" altLang="en-US" sz="2000" dirty="0">
                <a:solidFill>
                  <a:srgbClr val="000000"/>
                </a:solidFill>
              </a:rPr>
              <a:t>分析表明， </a:t>
            </a:r>
            <a:r>
              <a:rPr lang="zh-CN" altLang="en-US" sz="2000" dirty="0" smtClean="0">
                <a:solidFill>
                  <a:srgbClr val="000000"/>
                </a:solidFill>
              </a:rPr>
              <a:t>  与</a:t>
            </a:r>
            <a:r>
              <a:rPr lang="en-US" altLang="zh-CN" sz="2000" dirty="0">
                <a:solidFill>
                  <a:srgbClr val="000000"/>
                </a:solidFill>
              </a:rPr>
              <a:t>W</a:t>
            </a:r>
            <a:r>
              <a:rPr lang="zh-CN" altLang="en-US" sz="2000" dirty="0">
                <a:solidFill>
                  <a:srgbClr val="000000"/>
                </a:solidFill>
              </a:rPr>
              <a:t>之间没有一个完全一致的结论， </a:t>
            </a:r>
            <a:r>
              <a:rPr lang="zh-CN" altLang="en-US" sz="2000" dirty="0" smtClean="0">
                <a:solidFill>
                  <a:srgbClr val="000000"/>
                </a:solidFill>
              </a:rPr>
              <a:t>  的</a:t>
            </a:r>
            <a:r>
              <a:rPr lang="zh-CN" altLang="en-US" sz="2000" dirty="0">
                <a:solidFill>
                  <a:srgbClr val="000000"/>
                </a:solidFill>
              </a:rPr>
              <a:t>变动特征取决于行为人的可接受最大损失对财富的弹性，而可接受最大损失对财富的弹性又取决于行为人的风险偏好。这就是说，当行为人的财富一定时，行为人的风险承受能力完全取决于他的风险偏好，行为人越是喜好风险，其风险承受能力就越强，否则，就越弱。反过来，可以利用行为人的 对行为人的风险偏好</a:t>
            </a:r>
            <a:r>
              <a:rPr lang="zh-CN" altLang="en-US" sz="2000" dirty="0" smtClean="0">
                <a:solidFill>
                  <a:srgbClr val="000000"/>
                </a:solidFill>
              </a:rPr>
              <a:t>特征  进行</a:t>
            </a:r>
            <a:r>
              <a:rPr lang="zh-CN" altLang="en-US" sz="2000" dirty="0">
                <a:solidFill>
                  <a:srgbClr val="000000"/>
                </a:solidFill>
              </a:rPr>
              <a:t>分类，若行为人的可接受最大损失富有弹性，即 </a:t>
            </a:r>
            <a:r>
              <a:rPr lang="zh-CN" altLang="en-US" sz="2000" dirty="0" smtClean="0">
                <a:solidFill>
                  <a:srgbClr val="000000"/>
                </a:solidFill>
              </a:rPr>
              <a:t>          ，</a:t>
            </a:r>
            <a:r>
              <a:rPr lang="zh-CN" altLang="en-US" sz="2000" dirty="0">
                <a:solidFill>
                  <a:srgbClr val="000000"/>
                </a:solidFill>
              </a:rPr>
              <a:t>意味着行为人的财富每增长</a:t>
            </a:r>
            <a:r>
              <a:rPr lang="en-US" altLang="zh-CN" sz="2000" dirty="0">
                <a:solidFill>
                  <a:srgbClr val="000000"/>
                </a:solidFill>
              </a:rPr>
              <a:t>1%</a:t>
            </a:r>
            <a:r>
              <a:rPr lang="zh-CN" altLang="en-US" sz="2000" dirty="0">
                <a:solidFill>
                  <a:srgbClr val="000000"/>
                </a:solidFill>
              </a:rPr>
              <a:t>，他可接受的最大损失的增长率超过</a:t>
            </a:r>
            <a:r>
              <a:rPr lang="en-US" altLang="zh-CN" sz="2000" dirty="0">
                <a:solidFill>
                  <a:srgbClr val="000000"/>
                </a:solidFill>
              </a:rPr>
              <a:t>1%</a:t>
            </a:r>
            <a:r>
              <a:rPr lang="zh-CN" altLang="en-US" sz="2000" dirty="0">
                <a:solidFill>
                  <a:srgbClr val="000000"/>
                </a:solidFill>
              </a:rPr>
              <a:t>，具有该类特征的行为人为风险偏好者；若行为人的可接受最大损失缺乏弹性，即 </a:t>
            </a:r>
            <a:r>
              <a:rPr lang="zh-CN" altLang="en-US" sz="2000" dirty="0" smtClean="0">
                <a:solidFill>
                  <a:srgbClr val="000000"/>
                </a:solidFill>
              </a:rPr>
              <a:t>           ，</a:t>
            </a:r>
            <a:r>
              <a:rPr lang="zh-CN" altLang="en-US" sz="2000" dirty="0">
                <a:solidFill>
                  <a:srgbClr val="000000"/>
                </a:solidFill>
              </a:rPr>
              <a:t>则行为人的财富每增长</a:t>
            </a:r>
            <a:r>
              <a:rPr lang="en-US" altLang="zh-CN" sz="2000" dirty="0">
                <a:solidFill>
                  <a:srgbClr val="000000"/>
                </a:solidFill>
              </a:rPr>
              <a:t>1%</a:t>
            </a:r>
            <a:r>
              <a:rPr lang="zh-CN" altLang="en-US" sz="2000" dirty="0">
                <a:solidFill>
                  <a:srgbClr val="000000"/>
                </a:solidFill>
              </a:rPr>
              <a:t>，他可接受的最大损失的增长率小于</a:t>
            </a:r>
            <a:r>
              <a:rPr lang="en-US" altLang="zh-CN" sz="2000" dirty="0">
                <a:solidFill>
                  <a:srgbClr val="000000"/>
                </a:solidFill>
              </a:rPr>
              <a:t>1%</a:t>
            </a:r>
            <a:r>
              <a:rPr lang="zh-CN" altLang="en-US" sz="2000" dirty="0">
                <a:solidFill>
                  <a:srgbClr val="000000"/>
                </a:solidFill>
              </a:rPr>
              <a:t>，该类行为人属于风险回避者；若行为人的财富与其可接受的最大损失保持同步增长，该类行为人为风险不关心</a:t>
            </a:r>
            <a:r>
              <a:rPr lang="zh-CN" altLang="en-US" sz="2000" dirty="0" smtClean="0">
                <a:solidFill>
                  <a:srgbClr val="000000"/>
                </a:solidFill>
              </a:rPr>
              <a:t>者。</a:t>
            </a:r>
            <a:endParaRPr lang="zh-CN" altLang="zh-CN" sz="2000" dirty="0">
              <a:solidFill>
                <a:srgbClr val="000000"/>
              </a:solidFill>
            </a:endParaRPr>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风险偏好的</a:t>
            </a:r>
            <a:r>
              <a:rPr lang="zh-CN" altLang="en-US" sz="2400" dirty="0">
                <a:solidFill>
                  <a:srgbClr val="000000"/>
                </a:solidFill>
                <a:latin typeface="华文中宋"/>
                <a:ea typeface="华文中宋"/>
              </a:rPr>
              <a:t>分类</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1342010331"/>
              </p:ext>
            </p:extLst>
          </p:nvPr>
        </p:nvGraphicFramePr>
        <p:xfrm>
          <a:off x="3059832" y="2128812"/>
          <a:ext cx="288032" cy="300555"/>
        </p:xfrm>
        <a:graphic>
          <a:graphicData uri="http://schemas.openxmlformats.org/presentationml/2006/ole">
            <mc:AlternateContent xmlns:mc="http://schemas.openxmlformats.org/markup-compatibility/2006">
              <mc:Choice xmlns:v="urn:schemas-microsoft-com:vml" Requires="v">
                <p:oleObj spid="_x0000_s25926" name="公式" r:id="rId3" imgW="215806" imgH="228501" progId="Equation.3">
                  <p:embed/>
                </p:oleObj>
              </mc:Choice>
              <mc:Fallback>
                <p:oleObj name="公式" r:id="rId3" imgW="215806" imgH="22850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2128812"/>
                        <a:ext cx="288032" cy="300555"/>
                      </a:xfrm>
                      <a:prstGeom prst="rect">
                        <a:avLst/>
                      </a:prstGeom>
                      <a:noFill/>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471351582"/>
              </p:ext>
            </p:extLst>
          </p:nvPr>
        </p:nvGraphicFramePr>
        <p:xfrm>
          <a:off x="7308304" y="2109806"/>
          <a:ext cx="288925" cy="300037"/>
        </p:xfrm>
        <a:graphic>
          <a:graphicData uri="http://schemas.openxmlformats.org/presentationml/2006/ole">
            <mc:AlternateContent xmlns:mc="http://schemas.openxmlformats.org/markup-compatibility/2006">
              <mc:Choice xmlns:v="urn:schemas-microsoft-com:vml" Requires="v">
                <p:oleObj spid="_x0000_s25927" name="公式" r:id="rId5" imgW="215806" imgH="228501" progId="Equation.3">
                  <p:embed/>
                </p:oleObj>
              </mc:Choice>
              <mc:Fallback>
                <p:oleObj name="公式" r:id="rId5" imgW="215806" imgH="228501" progId="Equation.3">
                  <p:embed/>
                  <p:pic>
                    <p:nvPicPr>
                      <p:cNvPr id="0" name="对象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08304" y="2109806"/>
                        <a:ext cx="2889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3567768894"/>
              </p:ext>
            </p:extLst>
          </p:nvPr>
        </p:nvGraphicFramePr>
        <p:xfrm>
          <a:off x="7920136" y="3645024"/>
          <a:ext cx="332656" cy="332656"/>
        </p:xfrm>
        <a:graphic>
          <a:graphicData uri="http://schemas.openxmlformats.org/presentationml/2006/ole">
            <mc:AlternateContent xmlns:mc="http://schemas.openxmlformats.org/markup-compatibility/2006">
              <mc:Choice xmlns:v="urn:schemas-microsoft-com:vml" Requires="v">
                <p:oleObj spid="_x0000_s25928" name="公式" r:id="rId6" imgW="215619" imgH="215619" progId="Equation.3">
                  <p:embed/>
                </p:oleObj>
              </mc:Choice>
              <mc:Fallback>
                <p:oleObj name="公式" r:id="rId6" imgW="215619" imgH="215619"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20136" y="3645024"/>
                        <a:ext cx="332656" cy="332656"/>
                      </a:xfrm>
                      <a:prstGeom prst="rect">
                        <a:avLst/>
                      </a:prstGeom>
                      <a:noFill/>
                    </p:spPr>
                  </p:pic>
                </p:oleObj>
              </mc:Fallback>
            </mc:AlternateContent>
          </a:graphicData>
        </a:graphic>
      </p:graphicFrame>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3171229909"/>
              </p:ext>
            </p:extLst>
          </p:nvPr>
        </p:nvGraphicFramePr>
        <p:xfrm>
          <a:off x="6858000" y="3933056"/>
          <a:ext cx="670363" cy="342630"/>
        </p:xfrm>
        <a:graphic>
          <a:graphicData uri="http://schemas.openxmlformats.org/presentationml/2006/ole">
            <mc:AlternateContent xmlns:mc="http://schemas.openxmlformats.org/markup-compatibility/2006">
              <mc:Choice xmlns:v="urn:schemas-microsoft-com:vml" Requires="v">
                <p:oleObj spid="_x0000_s25929" name="公式" r:id="rId8" imgW="431613" imgH="215806" progId="Equation.3">
                  <p:embed/>
                </p:oleObj>
              </mc:Choice>
              <mc:Fallback>
                <p:oleObj name="公式" r:id="rId8" imgW="431613" imgH="215806" progId="Equation.3">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58000" y="3933056"/>
                        <a:ext cx="670363" cy="342630"/>
                      </a:xfrm>
                      <a:prstGeom prst="rect">
                        <a:avLst/>
                      </a:prstGeom>
                      <a:noFill/>
                    </p:spPr>
                  </p:pic>
                </p:oleObj>
              </mc:Fallback>
            </mc:AlternateContent>
          </a:graphicData>
        </a:graphic>
      </p:graphicFrame>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1106893319"/>
              </p:ext>
            </p:extLst>
          </p:nvPr>
        </p:nvGraphicFramePr>
        <p:xfrm>
          <a:off x="3347864" y="4869160"/>
          <a:ext cx="586680" cy="299859"/>
        </p:xfrm>
        <a:graphic>
          <a:graphicData uri="http://schemas.openxmlformats.org/presentationml/2006/ole">
            <mc:AlternateContent xmlns:mc="http://schemas.openxmlformats.org/markup-compatibility/2006">
              <mc:Choice xmlns:v="urn:schemas-microsoft-com:vml" Requires="v">
                <p:oleObj spid="_x0000_s25930" name="公式" r:id="rId10" imgW="431613" imgH="215806" progId="Equation.3">
                  <p:embed/>
                </p:oleObj>
              </mc:Choice>
              <mc:Fallback>
                <p:oleObj name="公式" r:id="rId10" imgW="431613" imgH="215806"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47864" y="4869160"/>
                        <a:ext cx="586680" cy="299859"/>
                      </a:xfrm>
                      <a:prstGeom prst="rect">
                        <a:avLst/>
                      </a:prstGeom>
                      <a:noFill/>
                    </p:spPr>
                  </p:pic>
                </p:oleObj>
              </mc:Fallback>
            </mc:AlternateContent>
          </a:graphicData>
        </a:graphic>
      </p:graphicFrame>
    </p:spTree>
    <p:extLst>
      <p:ext uri="{BB962C8B-B14F-4D97-AF65-F5344CB8AC3E}">
        <p14:creationId xmlns:p14="http://schemas.microsoft.com/office/powerpoint/2010/main" val="217762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a:effectLst>
                  <a:outerShdw blurRad="38100" dist="38100" dir="2700000" algn="tl">
                    <a:srgbClr val="C0C0C0"/>
                  </a:outerShdw>
                </a:effectLst>
                <a:latin typeface="+mj-ea"/>
              </a:rPr>
              <a:t>第三节 </a:t>
            </a:r>
            <a:r>
              <a:rPr lang="zh-CN" altLang="zh-CN" sz="2800" b="0" dirty="0"/>
              <a:t>风险承受能力及其偏好</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401205"/>
          </a:xfrm>
          <a:prstGeom prst="rect">
            <a:avLst/>
          </a:prstGeom>
          <a:noFill/>
        </p:spPr>
        <p:txBody>
          <a:bodyPr wrap="square" rtlCol="0">
            <a:spAutoFit/>
          </a:bodyPr>
          <a:lstStyle/>
          <a:p>
            <a:r>
              <a:rPr lang="zh-CN" altLang="en-US" sz="2000" dirty="0" smtClean="0">
                <a:solidFill>
                  <a:srgbClr val="000000"/>
                </a:solidFill>
              </a:rPr>
              <a:t>    在行</a:t>
            </a:r>
            <a:r>
              <a:rPr lang="zh-CN" altLang="en-US" sz="2000" dirty="0">
                <a:solidFill>
                  <a:srgbClr val="000000"/>
                </a:solidFill>
              </a:rPr>
              <a:t>为人风险特征一定情况下，风险承受</a:t>
            </a:r>
            <a:r>
              <a:rPr lang="zh-CN" altLang="en-US" sz="2000" dirty="0" smtClean="0">
                <a:solidFill>
                  <a:srgbClr val="000000"/>
                </a:solidFill>
              </a:rPr>
              <a:t>能力     与</a:t>
            </a:r>
            <a:r>
              <a:rPr lang="zh-CN" altLang="en-US" sz="2000" dirty="0">
                <a:solidFill>
                  <a:srgbClr val="000000"/>
                </a:solidFill>
              </a:rPr>
              <a:t>财富之间的关系，即我们试图寻找含有 </a:t>
            </a:r>
            <a:r>
              <a:rPr lang="zh-CN" altLang="en-US" sz="2000" dirty="0" smtClean="0">
                <a:solidFill>
                  <a:srgbClr val="000000"/>
                </a:solidFill>
              </a:rPr>
              <a:t>    的     与</a:t>
            </a:r>
            <a:r>
              <a:rPr lang="en-US" altLang="zh-CN" sz="2000" dirty="0">
                <a:solidFill>
                  <a:srgbClr val="000000"/>
                </a:solidFill>
              </a:rPr>
              <a:t>W</a:t>
            </a:r>
            <a:r>
              <a:rPr lang="zh-CN" altLang="en-US" sz="2000" dirty="0">
                <a:solidFill>
                  <a:srgbClr val="000000"/>
                </a:solidFill>
              </a:rPr>
              <a:t>之间的数量</a:t>
            </a:r>
            <a:r>
              <a:rPr lang="zh-CN" altLang="en-US" sz="2000" dirty="0" smtClean="0">
                <a:solidFill>
                  <a:srgbClr val="000000"/>
                </a:solidFill>
              </a:rPr>
              <a:t>关系。对（</a:t>
            </a:r>
            <a:r>
              <a:rPr lang="en-US" altLang="zh-CN" sz="2000" dirty="0" smtClean="0">
                <a:solidFill>
                  <a:srgbClr val="000000"/>
                </a:solidFill>
              </a:rPr>
              <a:t>2</a:t>
            </a:r>
            <a:r>
              <a:rPr lang="zh-CN" altLang="en-US" sz="2000" dirty="0" smtClean="0">
                <a:solidFill>
                  <a:srgbClr val="000000"/>
                </a:solidFill>
              </a:rPr>
              <a:t>）式进行适当变换得到                          （</a:t>
            </a:r>
            <a:r>
              <a:rPr lang="en-US" altLang="zh-CN" sz="2000" dirty="0" smtClean="0">
                <a:solidFill>
                  <a:srgbClr val="000000"/>
                </a:solidFill>
              </a:rPr>
              <a:t>3</a:t>
            </a:r>
            <a:r>
              <a:rPr lang="zh-CN" altLang="en-US" sz="2000" dirty="0" smtClean="0">
                <a:solidFill>
                  <a:srgbClr val="000000"/>
                </a:solidFill>
              </a:rPr>
              <a:t>）式，其中，</a:t>
            </a:r>
            <a:endParaRPr lang="en-US" altLang="zh-CN" sz="2000" dirty="0" smtClean="0">
              <a:solidFill>
                <a:srgbClr val="000000"/>
              </a:solidFill>
            </a:endParaRPr>
          </a:p>
          <a:p>
            <a:r>
              <a:rPr lang="zh-CN" altLang="en-US" sz="2000" dirty="0" smtClean="0">
                <a:solidFill>
                  <a:srgbClr val="000000"/>
                </a:solidFill>
              </a:rPr>
              <a:t>对（</a:t>
            </a:r>
            <a:r>
              <a:rPr lang="en-US" altLang="zh-CN" sz="2000" dirty="0" smtClean="0">
                <a:solidFill>
                  <a:srgbClr val="000000"/>
                </a:solidFill>
              </a:rPr>
              <a:t>3</a:t>
            </a:r>
            <a:r>
              <a:rPr lang="zh-CN" altLang="en-US" sz="2000" dirty="0" smtClean="0">
                <a:solidFill>
                  <a:srgbClr val="000000"/>
                </a:solidFill>
              </a:rPr>
              <a:t>）式进行积分得                               （</a:t>
            </a:r>
            <a:r>
              <a:rPr lang="en-US" altLang="zh-CN" sz="2000" dirty="0" smtClean="0">
                <a:solidFill>
                  <a:srgbClr val="000000"/>
                </a:solidFill>
              </a:rPr>
              <a:t>c</a:t>
            </a:r>
            <a:r>
              <a:rPr lang="zh-CN" altLang="en-US" sz="2000" dirty="0" smtClean="0">
                <a:solidFill>
                  <a:srgbClr val="000000"/>
                </a:solidFill>
              </a:rPr>
              <a:t>为积分常数）</a:t>
            </a:r>
            <a:endParaRPr lang="en-US" altLang="zh-CN" sz="2000" dirty="0" smtClean="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endParaRPr lang="en-US" altLang="zh-CN" sz="2000" dirty="0">
              <a:solidFill>
                <a:srgbClr val="000000"/>
              </a:solidFill>
            </a:endParaRPr>
          </a:p>
          <a:p>
            <a:endParaRPr lang="en-US" altLang="zh-CN" sz="2000" dirty="0" smtClean="0">
              <a:solidFill>
                <a:srgbClr val="000000"/>
              </a:solidFill>
            </a:endParaRPr>
          </a:p>
          <a:p>
            <a:r>
              <a:rPr lang="zh-CN" altLang="en-US" sz="2000" dirty="0" smtClean="0">
                <a:solidFill>
                  <a:srgbClr val="000000"/>
                </a:solidFill>
              </a:rPr>
              <a:t>                            整理得                    因此</a:t>
            </a:r>
            <a:endParaRPr lang="en-US" altLang="zh-CN" sz="2000" dirty="0" smtClean="0">
              <a:solidFill>
                <a:srgbClr val="000000"/>
              </a:solidFill>
            </a:endParaRPr>
          </a:p>
          <a:p>
            <a:r>
              <a:rPr lang="zh-CN" altLang="en-US" sz="2000" dirty="0">
                <a:solidFill>
                  <a:srgbClr val="000000"/>
                </a:solidFill>
              </a:rPr>
              <a:t>上</a:t>
            </a:r>
            <a:r>
              <a:rPr lang="zh-CN" altLang="en-US" sz="2000" dirty="0" smtClean="0">
                <a:solidFill>
                  <a:srgbClr val="000000"/>
                </a:solidFill>
              </a:rPr>
              <a:t>式就是</a:t>
            </a:r>
            <a:r>
              <a:rPr lang="zh-CN" altLang="zh-CN" sz="2000" dirty="0"/>
              <a:t>含风险偏好因素的风险承受能力的具体表达式，从该式可看出，无论</a:t>
            </a:r>
            <a:r>
              <a:rPr lang="en-US" altLang="zh-CN" sz="2000" dirty="0"/>
              <a:t>c</a:t>
            </a:r>
            <a:r>
              <a:rPr lang="zh-CN" altLang="zh-CN" sz="2000" dirty="0"/>
              <a:t>取何值，</a:t>
            </a:r>
            <a:r>
              <a:rPr lang="en-US" altLang="zh-CN" sz="2000" dirty="0"/>
              <a:t> </a:t>
            </a:r>
            <a:r>
              <a:rPr lang="en-US" altLang="zh-CN" sz="2000" dirty="0" smtClean="0"/>
              <a:t>  </a:t>
            </a:r>
            <a:r>
              <a:rPr lang="zh-CN" altLang="zh-CN" sz="2000" dirty="0" smtClean="0"/>
              <a:t>都</a:t>
            </a:r>
            <a:r>
              <a:rPr lang="zh-CN" altLang="zh-CN" sz="2000" dirty="0"/>
              <a:t>大于</a:t>
            </a:r>
            <a:r>
              <a:rPr lang="en-US" altLang="zh-CN" sz="2000" dirty="0"/>
              <a:t>0</a:t>
            </a:r>
            <a:r>
              <a:rPr lang="zh-CN" altLang="zh-CN" sz="2000" dirty="0"/>
              <a:t>，这与现实是完全一致的，且它的取值以及与</a:t>
            </a:r>
            <a:r>
              <a:rPr lang="en-US" altLang="zh-CN" sz="2000" dirty="0"/>
              <a:t>W</a:t>
            </a:r>
            <a:r>
              <a:rPr lang="zh-CN" altLang="zh-CN" sz="2000" dirty="0"/>
              <a:t>之间的变化关系随行为人的风险偏好特征而呈现出明显的差异。</a:t>
            </a:r>
            <a:endParaRPr lang="en-US" altLang="zh-CN" sz="2000" dirty="0">
              <a:solidFill>
                <a:srgbClr val="000000"/>
              </a:solidFill>
            </a:endParaRPr>
          </a:p>
        </p:txBody>
      </p:sp>
      <p:sp>
        <p:nvSpPr>
          <p:cNvPr id="22" name="Text Box 9"/>
          <p:cNvSpPr txBox="1">
            <a:spLocks noChangeArrowheads="1"/>
          </p:cNvSpPr>
          <p:nvPr/>
        </p:nvSpPr>
        <p:spPr bwMode="auto">
          <a:xfrm>
            <a:off x="990600" y="1600200"/>
            <a:ext cx="6173688"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en-US" sz="2400" dirty="0">
                <a:solidFill>
                  <a:srgbClr val="000000"/>
                </a:solidFill>
                <a:latin typeface="华文中宋"/>
                <a:ea typeface="华文中宋"/>
              </a:rPr>
              <a:t>风险承受能力与财富之间的关系</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graphicFrame>
        <p:nvGraphicFramePr>
          <p:cNvPr id="3" name="对象 2"/>
          <p:cNvGraphicFramePr>
            <a:graphicFrameLocks noChangeAspect="1"/>
          </p:cNvGraphicFramePr>
          <p:nvPr>
            <p:extLst>
              <p:ext uri="{D42A27DB-BD31-4B8C-83A1-F6EECF244321}">
                <p14:modId xmlns:p14="http://schemas.microsoft.com/office/powerpoint/2010/main" val="3081050338"/>
              </p:ext>
            </p:extLst>
          </p:nvPr>
        </p:nvGraphicFramePr>
        <p:xfrm>
          <a:off x="6372200" y="2081045"/>
          <a:ext cx="339196" cy="353944"/>
        </p:xfrm>
        <a:graphic>
          <a:graphicData uri="http://schemas.openxmlformats.org/presentationml/2006/ole">
            <mc:AlternateContent xmlns:mc="http://schemas.openxmlformats.org/markup-compatibility/2006">
              <mc:Choice xmlns:v="urn:schemas-microsoft-com:vml" Requires="v">
                <p:oleObj spid="_x0000_s27210" name="公式" r:id="rId3" imgW="215806" imgH="228501" progId="Equation.3">
                  <p:embed/>
                </p:oleObj>
              </mc:Choice>
              <mc:Fallback>
                <p:oleObj name="公式" r:id="rId3" imgW="215806"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2081045"/>
                        <a:ext cx="339196" cy="353944"/>
                      </a:xfrm>
                      <a:prstGeom prst="rect">
                        <a:avLst/>
                      </a:prstGeom>
                      <a:noFill/>
                    </p:spPr>
                  </p:pic>
                </p:oleObj>
              </mc:Fallback>
            </mc:AlternateContent>
          </a:graphicData>
        </a:graphic>
      </p:graphicFrame>
      <p:graphicFrame>
        <p:nvGraphicFramePr>
          <p:cNvPr id="5" name="对象 4"/>
          <p:cNvGraphicFramePr>
            <a:graphicFrameLocks noChangeAspect="1"/>
          </p:cNvGraphicFramePr>
          <p:nvPr>
            <p:extLst>
              <p:ext uri="{D42A27DB-BD31-4B8C-83A1-F6EECF244321}">
                <p14:modId xmlns:p14="http://schemas.microsoft.com/office/powerpoint/2010/main" val="1882160829"/>
              </p:ext>
            </p:extLst>
          </p:nvPr>
        </p:nvGraphicFramePr>
        <p:xfrm>
          <a:off x="4846637" y="2447761"/>
          <a:ext cx="288925" cy="300037"/>
        </p:xfrm>
        <a:graphic>
          <a:graphicData uri="http://schemas.openxmlformats.org/presentationml/2006/ole">
            <mc:AlternateContent xmlns:mc="http://schemas.openxmlformats.org/markup-compatibility/2006">
              <mc:Choice xmlns:v="urn:schemas-microsoft-com:vml" Requires="v">
                <p:oleObj spid="_x0000_s27211" name="公式" r:id="rId5" imgW="215806" imgH="228501" progId="Equation.3">
                  <p:embed/>
                </p:oleObj>
              </mc:Choice>
              <mc:Fallback>
                <p:oleObj name="公式" r:id="rId5" imgW="215806" imgH="228501"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46637" y="2447761"/>
                        <a:ext cx="288925"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42143735"/>
              </p:ext>
            </p:extLst>
          </p:nvPr>
        </p:nvGraphicFramePr>
        <p:xfrm>
          <a:off x="4275584" y="2469107"/>
          <a:ext cx="288032" cy="288032"/>
        </p:xfrm>
        <a:graphic>
          <a:graphicData uri="http://schemas.openxmlformats.org/presentationml/2006/ole">
            <mc:AlternateContent xmlns:mc="http://schemas.openxmlformats.org/markup-compatibility/2006">
              <mc:Choice xmlns:v="urn:schemas-microsoft-com:vml" Requires="v">
                <p:oleObj spid="_x0000_s27212" name="公式" r:id="rId6" imgW="215619" imgH="215619" progId="Equation.3">
                  <p:embed/>
                </p:oleObj>
              </mc:Choice>
              <mc:Fallback>
                <p:oleObj name="公式" r:id="rId6" imgW="215619" imgH="215619"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5584" y="2469107"/>
                        <a:ext cx="288032" cy="288032"/>
                      </a:xfrm>
                      <a:prstGeom prst="rect">
                        <a:avLst/>
                      </a:prstGeom>
                      <a:noFill/>
                    </p:spPr>
                  </p:pic>
                </p:oleObj>
              </mc:Fallback>
            </mc:AlternateContent>
          </a:graphicData>
        </a:graphic>
      </p:graphicFrame>
      <p:sp>
        <p:nvSpPr>
          <p:cNvPr id="14"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907129672"/>
              </p:ext>
            </p:extLst>
          </p:nvPr>
        </p:nvGraphicFramePr>
        <p:xfrm>
          <a:off x="3928120" y="2649127"/>
          <a:ext cx="1440160" cy="448135"/>
        </p:xfrm>
        <a:graphic>
          <a:graphicData uri="http://schemas.openxmlformats.org/presentationml/2006/ole">
            <mc:AlternateContent xmlns:mc="http://schemas.openxmlformats.org/markup-compatibility/2006">
              <mc:Choice xmlns:v="urn:schemas-microsoft-com:vml" Requires="v">
                <p:oleObj spid="_x0000_s27213" name="公式" r:id="rId8" imgW="1066337" imgH="444307" progId="Equation.3">
                  <p:embed/>
                </p:oleObj>
              </mc:Choice>
              <mc:Fallback>
                <p:oleObj name="公式" r:id="rId8" imgW="1066337" imgH="444307" progId="Equation.3">
                  <p:embed/>
                  <p:pic>
                    <p:nvPicPr>
                      <p:cNvPr id="0"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8120" y="2649127"/>
                        <a:ext cx="1440160" cy="448135"/>
                      </a:xfrm>
                      <a:prstGeom prst="rect">
                        <a:avLst/>
                      </a:prstGeom>
                      <a:noFill/>
                    </p:spPr>
                  </p:pic>
                </p:oleObj>
              </mc:Fallback>
            </mc:AlternateContent>
          </a:graphicData>
        </a:graphic>
      </p:graphicFrame>
      <p:sp>
        <p:nvSpPr>
          <p:cNvPr id="16"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1711528735"/>
              </p:ext>
            </p:extLst>
          </p:nvPr>
        </p:nvGraphicFramePr>
        <p:xfrm>
          <a:off x="7452320" y="2708422"/>
          <a:ext cx="1342207" cy="340519"/>
        </p:xfrm>
        <a:graphic>
          <a:graphicData uri="http://schemas.openxmlformats.org/presentationml/2006/ole">
            <mc:AlternateContent xmlns:mc="http://schemas.openxmlformats.org/markup-compatibility/2006">
              <mc:Choice xmlns:v="urn:schemas-microsoft-com:vml" Requires="v">
                <p:oleObj spid="_x0000_s27214" name="公式" r:id="rId10" imgW="660113" imgH="215806" progId="Equation.3">
                  <p:embed/>
                </p:oleObj>
              </mc:Choice>
              <mc:Fallback>
                <p:oleObj name="公式" r:id="rId10" imgW="660113" imgH="215806" progId="Equation.3">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452320" y="2708422"/>
                        <a:ext cx="1342207" cy="340519"/>
                      </a:xfrm>
                      <a:prstGeom prst="rect">
                        <a:avLst/>
                      </a:prstGeom>
                      <a:noFill/>
                    </p:spPr>
                  </p:pic>
                </p:oleObj>
              </mc:Fallback>
            </mc:AlternateContent>
          </a:graphicData>
        </a:graphic>
      </p:graphicFrame>
      <p:sp>
        <p:nvSpPr>
          <p:cNvPr id="18"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4029249000"/>
              </p:ext>
            </p:extLst>
          </p:nvPr>
        </p:nvGraphicFramePr>
        <p:xfrm>
          <a:off x="3451559" y="3023484"/>
          <a:ext cx="1936081" cy="477524"/>
        </p:xfrm>
        <a:graphic>
          <a:graphicData uri="http://schemas.openxmlformats.org/presentationml/2006/ole">
            <mc:AlternateContent xmlns:mc="http://schemas.openxmlformats.org/markup-compatibility/2006">
              <mc:Choice xmlns:v="urn:schemas-microsoft-com:vml" Requires="v">
                <p:oleObj spid="_x0000_s27215" name="公式" r:id="rId12" imgW="1600200" imgH="431800" progId="Equation.3">
                  <p:embed/>
                </p:oleObj>
              </mc:Choice>
              <mc:Fallback>
                <p:oleObj name="公式" r:id="rId12" imgW="1600200" imgH="431800" progId="Equation.3">
                  <p:embed/>
                  <p:pic>
                    <p:nvPicPr>
                      <p:cNvPr id="0" name="Object 1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51559" y="3023484"/>
                        <a:ext cx="1936081" cy="477524"/>
                      </a:xfrm>
                      <a:prstGeom prst="rect">
                        <a:avLst/>
                      </a:prstGeom>
                      <a:noFill/>
                    </p:spPr>
                  </p:pic>
                </p:oleObj>
              </mc:Fallback>
            </mc:AlternateContent>
          </a:graphicData>
        </a:graphic>
      </p:graphicFrame>
      <p:sp>
        <p:nvSpPr>
          <p:cNvPr id="20"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346433616"/>
              </p:ext>
            </p:extLst>
          </p:nvPr>
        </p:nvGraphicFramePr>
        <p:xfrm>
          <a:off x="3473924" y="3573016"/>
          <a:ext cx="2030707" cy="1440160"/>
        </p:xfrm>
        <a:graphic>
          <a:graphicData uri="http://schemas.openxmlformats.org/presentationml/2006/ole">
            <mc:AlternateContent xmlns:mc="http://schemas.openxmlformats.org/markup-compatibility/2006">
              <mc:Choice xmlns:v="urn:schemas-microsoft-com:vml" Requires="v">
                <p:oleObj spid="_x0000_s27216" name="公式" r:id="rId14" imgW="1168400" imgH="1066800" progId="Equation.3">
                  <p:embed/>
                </p:oleObj>
              </mc:Choice>
              <mc:Fallback>
                <p:oleObj name="公式" r:id="rId14" imgW="1168400" imgH="1066800" progId="Equation.3">
                  <p:embed/>
                  <p:pic>
                    <p:nvPicPr>
                      <p:cNvPr id="0" name="Object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73924" y="3573016"/>
                        <a:ext cx="2030707" cy="1440160"/>
                      </a:xfrm>
                      <a:prstGeom prst="rect">
                        <a:avLst/>
                      </a:prstGeom>
                      <a:noFill/>
                    </p:spPr>
                  </p:pic>
                </p:oleObj>
              </mc:Fallback>
            </mc:AlternateContent>
          </a:graphicData>
        </a:graphic>
      </p:graphicFrame>
      <p:sp>
        <p:nvSpPr>
          <p:cNvPr id="2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1844805276"/>
              </p:ext>
            </p:extLst>
          </p:nvPr>
        </p:nvGraphicFramePr>
        <p:xfrm>
          <a:off x="3756287" y="4910624"/>
          <a:ext cx="1174225" cy="340520"/>
        </p:xfrm>
        <a:graphic>
          <a:graphicData uri="http://schemas.openxmlformats.org/presentationml/2006/ole">
            <mc:AlternateContent xmlns:mc="http://schemas.openxmlformats.org/markup-compatibility/2006">
              <mc:Choice xmlns:v="urn:schemas-microsoft-com:vml" Requires="v">
                <p:oleObj spid="_x0000_s27217" name="公式" r:id="rId16" imgW="723586" imgH="241195" progId="Equation.3">
                  <p:embed/>
                </p:oleObj>
              </mc:Choice>
              <mc:Fallback>
                <p:oleObj name="公式" r:id="rId16" imgW="723586" imgH="241195" progId="Equation.3">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756287" y="4910624"/>
                        <a:ext cx="1174225" cy="340520"/>
                      </a:xfrm>
                      <a:prstGeom prst="rect">
                        <a:avLst/>
                      </a:prstGeom>
                      <a:noFill/>
                    </p:spPr>
                  </p:pic>
                </p:oleObj>
              </mc:Fallback>
            </mc:AlternateContent>
          </a:graphicData>
        </a:graphic>
      </p:graphicFrame>
      <p:sp>
        <p:nvSpPr>
          <p:cNvPr id="25"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6" name="对象 25"/>
          <p:cNvGraphicFramePr>
            <a:graphicFrameLocks noChangeAspect="1"/>
          </p:cNvGraphicFramePr>
          <p:nvPr>
            <p:extLst>
              <p:ext uri="{D42A27DB-BD31-4B8C-83A1-F6EECF244321}">
                <p14:modId xmlns:p14="http://schemas.microsoft.com/office/powerpoint/2010/main" val="2540830595"/>
              </p:ext>
            </p:extLst>
          </p:nvPr>
        </p:nvGraphicFramePr>
        <p:xfrm>
          <a:off x="5562600" y="4846312"/>
          <a:ext cx="1623432" cy="381984"/>
        </p:xfrm>
        <a:graphic>
          <a:graphicData uri="http://schemas.openxmlformats.org/presentationml/2006/ole">
            <mc:AlternateContent xmlns:mc="http://schemas.openxmlformats.org/markup-compatibility/2006">
              <mc:Choice xmlns:v="urn:schemas-microsoft-com:vml" Requires="v">
                <p:oleObj spid="_x0000_s27218" name="公式" r:id="rId18" imgW="1028254" imgH="241195" progId="Equation.3">
                  <p:embed/>
                </p:oleObj>
              </mc:Choice>
              <mc:Fallback>
                <p:oleObj name="公式" r:id="rId18" imgW="1028254" imgH="241195" progId="Equation.3">
                  <p:embed/>
                  <p:pic>
                    <p:nvPicPr>
                      <p:cNvPr id="0" name="Object 2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562600" y="4846312"/>
                        <a:ext cx="1623432" cy="381984"/>
                      </a:xfrm>
                      <a:prstGeom prst="rect">
                        <a:avLst/>
                      </a:prstGeom>
                      <a:noFill/>
                    </p:spPr>
                  </p:pic>
                </p:oleObj>
              </mc:Fallback>
            </mc:AlternateContent>
          </a:graphicData>
        </a:graphic>
      </p:graphicFrame>
      <p:graphicFrame>
        <p:nvGraphicFramePr>
          <p:cNvPr id="27" name="对象 26"/>
          <p:cNvGraphicFramePr>
            <a:graphicFrameLocks noChangeAspect="1"/>
          </p:cNvGraphicFramePr>
          <p:nvPr>
            <p:extLst>
              <p:ext uri="{D42A27DB-BD31-4B8C-83A1-F6EECF244321}">
                <p14:modId xmlns:p14="http://schemas.microsoft.com/office/powerpoint/2010/main" val="3177000789"/>
              </p:ext>
            </p:extLst>
          </p:nvPr>
        </p:nvGraphicFramePr>
        <p:xfrm>
          <a:off x="3505200" y="5457214"/>
          <a:ext cx="346720" cy="360056"/>
        </p:xfrm>
        <a:graphic>
          <a:graphicData uri="http://schemas.openxmlformats.org/presentationml/2006/ole">
            <mc:AlternateContent xmlns:mc="http://schemas.openxmlformats.org/markup-compatibility/2006">
              <mc:Choice xmlns:v="urn:schemas-microsoft-com:vml" Requires="v">
                <p:oleObj spid="_x0000_s27219" name="公式" r:id="rId20" imgW="215806" imgH="228501" progId="Equation.3">
                  <p:embed/>
                </p:oleObj>
              </mc:Choice>
              <mc:Fallback>
                <p:oleObj name="公式" r:id="rId20" imgW="215806" imgH="228501" progId="Equation.3">
                  <p:embed/>
                  <p:pic>
                    <p:nvPicPr>
                      <p:cNvPr id="0" name="对象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5457214"/>
                        <a:ext cx="346720" cy="360056"/>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390403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a:effectLst>
                  <a:outerShdw blurRad="38100" dist="38100" dir="2700000" algn="tl">
                    <a:srgbClr val="C0C0C0"/>
                  </a:outerShdw>
                </a:effectLst>
                <a:latin typeface="+mj-ea"/>
              </a:rPr>
              <a:t>第三节 </a:t>
            </a:r>
            <a:r>
              <a:rPr lang="zh-CN" altLang="zh-CN" sz="2800" b="0" dirty="0"/>
              <a:t>风险承受能力及其偏好</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395536" y="1831181"/>
            <a:ext cx="8496944" cy="2339102"/>
          </a:xfrm>
          <a:prstGeom prst="rect">
            <a:avLst/>
          </a:prstGeom>
          <a:noFill/>
        </p:spPr>
        <p:txBody>
          <a:bodyPr wrap="square" rtlCol="0">
            <a:spAutoFit/>
          </a:bodyPr>
          <a:lstStyle/>
          <a:p>
            <a:r>
              <a:rPr lang="zh-CN" altLang="en-US" sz="2000" dirty="0" smtClean="0">
                <a:solidFill>
                  <a:srgbClr val="000000"/>
                </a:solidFill>
              </a:rPr>
              <a:t>      </a:t>
            </a:r>
            <a:r>
              <a:rPr lang="zh-CN" altLang="en-US" dirty="0" smtClean="0">
                <a:solidFill>
                  <a:srgbClr val="000000"/>
                </a:solidFill>
              </a:rPr>
              <a:t>当</a:t>
            </a:r>
            <a:r>
              <a:rPr lang="zh-CN" altLang="en-US" dirty="0">
                <a:solidFill>
                  <a:srgbClr val="000000"/>
                </a:solidFill>
              </a:rPr>
              <a:t>行为人为风险中性者时， </a:t>
            </a:r>
            <a:r>
              <a:rPr lang="zh-CN" altLang="en-US" dirty="0" smtClean="0">
                <a:solidFill>
                  <a:srgbClr val="000000"/>
                </a:solidFill>
              </a:rPr>
              <a:t>      ，</a:t>
            </a:r>
            <a:r>
              <a:rPr lang="zh-CN" altLang="en-US" dirty="0">
                <a:solidFill>
                  <a:srgbClr val="000000"/>
                </a:solidFill>
              </a:rPr>
              <a:t>此时 </a:t>
            </a:r>
            <a:r>
              <a:rPr lang="zh-CN" altLang="en-US" dirty="0" smtClean="0">
                <a:solidFill>
                  <a:srgbClr val="000000"/>
                </a:solidFill>
              </a:rPr>
              <a:t>          为</a:t>
            </a:r>
            <a:r>
              <a:rPr lang="zh-CN" altLang="en-US" dirty="0">
                <a:solidFill>
                  <a:srgbClr val="000000"/>
                </a:solidFill>
              </a:rPr>
              <a:t>常数。在几何图形上，它表现为一条平行于横轴的直线，</a:t>
            </a:r>
            <a:r>
              <a:rPr lang="zh-CN" altLang="en-US" dirty="0" smtClean="0">
                <a:solidFill>
                  <a:srgbClr val="000000"/>
                </a:solidFill>
              </a:rPr>
              <a:t>如下图所</a:t>
            </a:r>
            <a:r>
              <a:rPr lang="zh-CN" altLang="en-US" dirty="0">
                <a:solidFill>
                  <a:srgbClr val="000000"/>
                </a:solidFill>
              </a:rPr>
              <a:t>示。当行为人为风险偏好者时， </a:t>
            </a:r>
            <a:r>
              <a:rPr lang="zh-CN" altLang="en-US" dirty="0" smtClean="0">
                <a:solidFill>
                  <a:srgbClr val="000000"/>
                </a:solidFill>
              </a:rPr>
              <a:t>        ，     是</a:t>
            </a:r>
            <a:r>
              <a:rPr lang="en-US" altLang="zh-CN" dirty="0">
                <a:solidFill>
                  <a:srgbClr val="000000"/>
                </a:solidFill>
              </a:rPr>
              <a:t>W</a:t>
            </a:r>
            <a:r>
              <a:rPr lang="zh-CN" altLang="en-US" dirty="0">
                <a:solidFill>
                  <a:srgbClr val="000000"/>
                </a:solidFill>
              </a:rPr>
              <a:t>的单调递增函数，具体变动形态</a:t>
            </a:r>
            <a:r>
              <a:rPr lang="zh-CN" altLang="en-US" dirty="0" smtClean="0">
                <a:solidFill>
                  <a:srgbClr val="000000"/>
                </a:solidFill>
              </a:rPr>
              <a:t>取决于     </a:t>
            </a:r>
            <a:r>
              <a:rPr lang="zh-CN" altLang="en-US" dirty="0">
                <a:solidFill>
                  <a:srgbClr val="000000"/>
                </a:solidFill>
              </a:rPr>
              <a:t>是否大于</a:t>
            </a:r>
            <a:r>
              <a:rPr lang="en-US" altLang="zh-CN" dirty="0">
                <a:solidFill>
                  <a:srgbClr val="000000"/>
                </a:solidFill>
              </a:rPr>
              <a:t>2</a:t>
            </a:r>
            <a:r>
              <a:rPr lang="zh-CN" altLang="en-US" dirty="0">
                <a:solidFill>
                  <a:srgbClr val="000000"/>
                </a:solidFill>
              </a:rPr>
              <a:t>，当 </a:t>
            </a:r>
            <a:r>
              <a:rPr lang="zh-CN" altLang="en-US" dirty="0" smtClean="0">
                <a:solidFill>
                  <a:srgbClr val="000000"/>
                </a:solidFill>
              </a:rPr>
              <a:t>         时</a:t>
            </a:r>
            <a:r>
              <a:rPr lang="zh-CN" altLang="en-US" dirty="0">
                <a:solidFill>
                  <a:srgbClr val="000000"/>
                </a:solidFill>
              </a:rPr>
              <a:t>， </a:t>
            </a:r>
            <a:r>
              <a:rPr lang="zh-CN" altLang="en-US" dirty="0" smtClean="0">
                <a:solidFill>
                  <a:srgbClr val="000000"/>
                </a:solidFill>
              </a:rPr>
              <a:t>   是</a:t>
            </a:r>
            <a:r>
              <a:rPr lang="en-US" altLang="zh-CN" dirty="0">
                <a:solidFill>
                  <a:srgbClr val="000000"/>
                </a:solidFill>
              </a:rPr>
              <a:t>W</a:t>
            </a:r>
            <a:r>
              <a:rPr lang="zh-CN" altLang="en-US" dirty="0">
                <a:solidFill>
                  <a:srgbClr val="000000"/>
                </a:solidFill>
              </a:rPr>
              <a:t>的边际递增函数，其形态凸向横轴，</a:t>
            </a:r>
            <a:r>
              <a:rPr lang="zh-CN" altLang="en-US" dirty="0" smtClean="0">
                <a:solidFill>
                  <a:srgbClr val="000000"/>
                </a:solidFill>
              </a:rPr>
              <a:t>当              时</a:t>
            </a:r>
            <a:r>
              <a:rPr lang="zh-CN" altLang="en-US" dirty="0">
                <a:solidFill>
                  <a:srgbClr val="000000"/>
                </a:solidFill>
              </a:rPr>
              <a:t>，</a:t>
            </a:r>
            <a:r>
              <a:rPr lang="zh-CN" altLang="en-US" dirty="0" smtClean="0">
                <a:solidFill>
                  <a:srgbClr val="000000"/>
                </a:solidFill>
              </a:rPr>
              <a:t>函数       </a:t>
            </a:r>
            <a:r>
              <a:rPr lang="zh-CN" altLang="en-US" dirty="0">
                <a:solidFill>
                  <a:srgbClr val="000000"/>
                </a:solidFill>
              </a:rPr>
              <a:t>是</a:t>
            </a:r>
            <a:r>
              <a:rPr lang="en-US" altLang="zh-CN" dirty="0">
                <a:solidFill>
                  <a:srgbClr val="000000"/>
                </a:solidFill>
              </a:rPr>
              <a:t>W</a:t>
            </a:r>
            <a:r>
              <a:rPr lang="zh-CN" altLang="en-US" dirty="0">
                <a:solidFill>
                  <a:srgbClr val="000000"/>
                </a:solidFill>
              </a:rPr>
              <a:t>的边际递减函数，其形态凹向横轴。当行为人为风险厌恶者时</a:t>
            </a:r>
            <a:r>
              <a:rPr lang="zh-CN" altLang="en-US" dirty="0" smtClean="0">
                <a:solidFill>
                  <a:srgbClr val="000000"/>
                </a:solidFill>
              </a:rPr>
              <a:t>，           ，     </a:t>
            </a:r>
            <a:r>
              <a:rPr lang="zh-CN" altLang="en-US" dirty="0">
                <a:solidFill>
                  <a:srgbClr val="000000"/>
                </a:solidFill>
              </a:rPr>
              <a:t>是</a:t>
            </a:r>
            <a:r>
              <a:rPr lang="en-US" altLang="zh-CN" dirty="0">
                <a:solidFill>
                  <a:srgbClr val="000000"/>
                </a:solidFill>
              </a:rPr>
              <a:t>W</a:t>
            </a:r>
            <a:r>
              <a:rPr lang="zh-CN" altLang="en-US" dirty="0">
                <a:solidFill>
                  <a:srgbClr val="000000"/>
                </a:solidFill>
              </a:rPr>
              <a:t>的单调递减函数，其形态凸向原点。所有四条曲线都经过</a:t>
            </a:r>
            <a:r>
              <a:rPr lang="zh-CN" altLang="en-US" dirty="0" smtClean="0">
                <a:solidFill>
                  <a:srgbClr val="000000"/>
                </a:solidFill>
              </a:rPr>
              <a:t>点            </a:t>
            </a:r>
            <a:r>
              <a:rPr lang="zh-CN" altLang="en-US" dirty="0">
                <a:solidFill>
                  <a:srgbClr val="000000"/>
                </a:solidFill>
              </a:rPr>
              <a:t>，因为 </a:t>
            </a:r>
            <a:r>
              <a:rPr lang="zh-CN" altLang="en-US" dirty="0" smtClean="0">
                <a:solidFill>
                  <a:srgbClr val="000000"/>
                </a:solidFill>
              </a:rPr>
              <a:t>                                     ，所以                     ，                                 。               是</a:t>
            </a:r>
            <a:r>
              <a:rPr lang="zh-CN" altLang="en-US" dirty="0">
                <a:solidFill>
                  <a:srgbClr val="000000"/>
                </a:solidFill>
              </a:rPr>
              <a:t>风险喜好型投资者的最小风险承受能力，而它却是风险厌恶型投资者的最大风险承受能力。</a:t>
            </a:r>
            <a:endParaRPr lang="zh-CN" altLang="zh-CN" dirty="0">
              <a:solidFill>
                <a:srgbClr val="000000"/>
              </a:solidFill>
            </a:endParaRPr>
          </a:p>
        </p:txBody>
      </p:sp>
      <p:sp>
        <p:nvSpPr>
          <p:cNvPr id="22" name="Text Box 9"/>
          <p:cNvSpPr txBox="1">
            <a:spLocks noChangeArrowheads="1"/>
          </p:cNvSpPr>
          <p:nvPr/>
        </p:nvSpPr>
        <p:spPr bwMode="auto">
          <a:xfrm>
            <a:off x="971266" y="1369218"/>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风险偏好特征曲线</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528502733"/>
              </p:ext>
            </p:extLst>
          </p:nvPr>
        </p:nvGraphicFramePr>
        <p:xfrm>
          <a:off x="3505200" y="1916832"/>
          <a:ext cx="574353" cy="293558"/>
        </p:xfrm>
        <a:graphic>
          <a:graphicData uri="http://schemas.openxmlformats.org/presentationml/2006/ole">
            <mc:AlternateContent xmlns:mc="http://schemas.openxmlformats.org/markup-compatibility/2006">
              <mc:Choice xmlns:v="urn:schemas-microsoft-com:vml" Requires="v">
                <p:oleObj spid="_x0000_s28500" name="公式" r:id="rId3" imgW="431613" imgH="215806" progId="Equation.3">
                  <p:embed/>
                </p:oleObj>
              </mc:Choice>
              <mc:Fallback>
                <p:oleObj name="公式" r:id="rId3" imgW="431613" imgH="21580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1916832"/>
                        <a:ext cx="574353" cy="293558"/>
                      </a:xfrm>
                      <a:prstGeom prst="rect">
                        <a:avLst/>
                      </a:prstGeom>
                      <a:noFill/>
                    </p:spPr>
                  </p:pic>
                </p:oleObj>
              </mc:Fallback>
            </mc:AlternateContent>
          </a:graphicData>
        </a:graphic>
      </p:graphicFrame>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3231291198"/>
              </p:ext>
            </p:extLst>
          </p:nvPr>
        </p:nvGraphicFramePr>
        <p:xfrm>
          <a:off x="4781266" y="1862282"/>
          <a:ext cx="725131" cy="329605"/>
        </p:xfrm>
        <a:graphic>
          <a:graphicData uri="http://schemas.openxmlformats.org/presentationml/2006/ole">
            <mc:AlternateContent xmlns:mc="http://schemas.openxmlformats.org/markup-compatibility/2006">
              <mc:Choice xmlns:v="urn:schemas-microsoft-com:vml" Requires="v">
                <p:oleObj spid="_x0000_s28501" name="公式" r:id="rId5" imgW="520474" imgH="241195" progId="Equation.3">
                  <p:embed/>
                </p:oleObj>
              </mc:Choice>
              <mc:Fallback>
                <p:oleObj name="公式" r:id="rId5" imgW="520474" imgH="24119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1266" y="1862282"/>
                        <a:ext cx="725131" cy="329605"/>
                      </a:xfrm>
                      <a:prstGeom prst="rect">
                        <a:avLst/>
                      </a:prstGeom>
                      <a:noFill/>
                    </p:spPr>
                  </p:pic>
                </p:oleObj>
              </mc:Fallback>
            </mc:AlternateContent>
          </a:graphicData>
        </a:graphic>
      </p:graphicFrame>
      <p:sp>
        <p:nvSpPr>
          <p:cNvPr id="1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4142562827"/>
              </p:ext>
            </p:extLst>
          </p:nvPr>
        </p:nvGraphicFramePr>
        <p:xfrm>
          <a:off x="7308305" y="2142138"/>
          <a:ext cx="648072" cy="331237"/>
        </p:xfrm>
        <a:graphic>
          <a:graphicData uri="http://schemas.openxmlformats.org/presentationml/2006/ole">
            <mc:AlternateContent xmlns:mc="http://schemas.openxmlformats.org/markup-compatibility/2006">
              <mc:Choice xmlns:v="urn:schemas-microsoft-com:vml" Requires="v">
                <p:oleObj spid="_x0000_s28502" name="公式" r:id="rId7" imgW="431613" imgH="215806" progId="Equation.3">
                  <p:embed/>
                </p:oleObj>
              </mc:Choice>
              <mc:Fallback>
                <p:oleObj name="公式" r:id="rId7" imgW="431613" imgH="215806"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08305" y="2142138"/>
                        <a:ext cx="648072" cy="331237"/>
                      </a:xfrm>
                      <a:prstGeom prst="rect">
                        <a:avLst/>
                      </a:prstGeom>
                      <a:noFill/>
                    </p:spPr>
                  </p:pic>
                </p:oleObj>
              </mc:Fallback>
            </mc:AlternateContent>
          </a:graphicData>
        </a:graphic>
      </p:graphicFrame>
      <p:sp>
        <p:nvSpPr>
          <p:cNvPr id="1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680575201"/>
              </p:ext>
            </p:extLst>
          </p:nvPr>
        </p:nvGraphicFramePr>
        <p:xfrm>
          <a:off x="8144033" y="2132856"/>
          <a:ext cx="357040" cy="372563"/>
        </p:xfrm>
        <a:graphic>
          <a:graphicData uri="http://schemas.openxmlformats.org/presentationml/2006/ole">
            <mc:AlternateContent xmlns:mc="http://schemas.openxmlformats.org/markup-compatibility/2006">
              <mc:Choice xmlns:v="urn:schemas-microsoft-com:vml" Requires="v">
                <p:oleObj spid="_x0000_s28503" name="公式" r:id="rId9" imgW="215806" imgH="228501" progId="Equation.3">
                  <p:embed/>
                </p:oleObj>
              </mc:Choice>
              <mc:Fallback>
                <p:oleObj name="公式" r:id="rId9" imgW="215806" imgH="228501"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44033" y="2132856"/>
                        <a:ext cx="357040" cy="372563"/>
                      </a:xfrm>
                      <a:prstGeom prst="rect">
                        <a:avLst/>
                      </a:prstGeom>
                      <a:noFill/>
                    </p:spPr>
                  </p:pic>
                </p:oleObj>
              </mc:Fallback>
            </mc:AlternateContent>
          </a:graphicData>
        </a:graphic>
      </p:graphicFrame>
      <p:sp>
        <p:nvSpPr>
          <p:cNvPr id="2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802160855"/>
              </p:ext>
            </p:extLst>
          </p:nvPr>
        </p:nvGraphicFramePr>
        <p:xfrm>
          <a:off x="4572000" y="2420888"/>
          <a:ext cx="325562" cy="325562"/>
        </p:xfrm>
        <a:graphic>
          <a:graphicData uri="http://schemas.openxmlformats.org/presentationml/2006/ole">
            <mc:AlternateContent xmlns:mc="http://schemas.openxmlformats.org/markup-compatibility/2006">
              <mc:Choice xmlns:v="urn:schemas-microsoft-com:vml" Requires="v">
                <p:oleObj spid="_x0000_s28504" name="公式" r:id="rId11" imgW="215619" imgH="215619" progId="Equation.3">
                  <p:embed/>
                </p:oleObj>
              </mc:Choice>
              <mc:Fallback>
                <p:oleObj name="公式" r:id="rId11" imgW="215619" imgH="215619" progId="Equation.3">
                  <p:embed/>
                  <p:pic>
                    <p:nvPicPr>
                      <p:cNvPr id="0" name="Object 11"/>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72000" y="2420888"/>
                        <a:ext cx="325562" cy="325562"/>
                      </a:xfrm>
                      <a:prstGeom prst="rect">
                        <a:avLst/>
                      </a:prstGeom>
                      <a:noFill/>
                    </p:spPr>
                  </p:pic>
                </p:oleObj>
              </mc:Fallback>
            </mc:AlternateContent>
          </a:graphicData>
        </a:graphic>
      </p:graphicFrame>
      <p:sp>
        <p:nvSpPr>
          <p:cNvPr id="2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426932327"/>
              </p:ext>
            </p:extLst>
          </p:nvPr>
        </p:nvGraphicFramePr>
        <p:xfrm>
          <a:off x="6444208" y="2420888"/>
          <a:ext cx="604084" cy="289457"/>
        </p:xfrm>
        <a:graphic>
          <a:graphicData uri="http://schemas.openxmlformats.org/presentationml/2006/ole">
            <mc:AlternateContent xmlns:mc="http://schemas.openxmlformats.org/markup-compatibility/2006">
              <mc:Choice xmlns:v="urn:schemas-microsoft-com:vml" Requires="v">
                <p:oleObj spid="_x0000_s28505" name="公式" r:id="rId13" imgW="457002" imgH="215806" progId="Equation.3">
                  <p:embed/>
                </p:oleObj>
              </mc:Choice>
              <mc:Fallback>
                <p:oleObj name="公式" r:id="rId13" imgW="457002" imgH="215806" progId="Equation.3">
                  <p:embed/>
                  <p:pic>
                    <p:nvPicPr>
                      <p:cNvPr id="0" name="Object 1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44208" y="2420888"/>
                        <a:ext cx="604084" cy="289457"/>
                      </a:xfrm>
                      <a:prstGeom prst="rect">
                        <a:avLst/>
                      </a:prstGeom>
                      <a:noFill/>
                    </p:spPr>
                  </p:pic>
                </p:oleObj>
              </mc:Fallback>
            </mc:AlternateContent>
          </a:graphicData>
        </a:graphic>
      </p:graphicFrame>
      <p:graphicFrame>
        <p:nvGraphicFramePr>
          <p:cNvPr id="25" name="对象 24"/>
          <p:cNvGraphicFramePr>
            <a:graphicFrameLocks noChangeAspect="1"/>
          </p:cNvGraphicFramePr>
          <p:nvPr>
            <p:extLst>
              <p:ext uri="{D42A27DB-BD31-4B8C-83A1-F6EECF244321}">
                <p14:modId xmlns:p14="http://schemas.microsoft.com/office/powerpoint/2010/main" val="2161777870"/>
              </p:ext>
            </p:extLst>
          </p:nvPr>
        </p:nvGraphicFramePr>
        <p:xfrm>
          <a:off x="7452320" y="2420888"/>
          <a:ext cx="357188" cy="371475"/>
        </p:xfrm>
        <a:graphic>
          <a:graphicData uri="http://schemas.openxmlformats.org/presentationml/2006/ole">
            <mc:AlternateContent xmlns:mc="http://schemas.openxmlformats.org/markup-compatibility/2006">
              <mc:Choice xmlns:v="urn:schemas-microsoft-com:vml" Requires="v">
                <p:oleObj spid="_x0000_s28506" name="公式" r:id="rId15" imgW="215806" imgH="228501" progId="Equation.3">
                  <p:embed/>
                </p:oleObj>
              </mc:Choice>
              <mc:Fallback>
                <p:oleObj name="公式" r:id="rId15" imgW="215806" imgH="228501" progId="Equation.3">
                  <p:embed/>
                  <p:pic>
                    <p:nvPicPr>
                      <p:cNvPr id="0" name="对象 1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52320" y="2420888"/>
                        <a:ext cx="3571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360124834"/>
              </p:ext>
            </p:extLst>
          </p:nvPr>
        </p:nvGraphicFramePr>
        <p:xfrm>
          <a:off x="4023562" y="2735948"/>
          <a:ext cx="757704" cy="252568"/>
        </p:xfrm>
        <a:graphic>
          <a:graphicData uri="http://schemas.openxmlformats.org/presentationml/2006/ole">
            <mc:AlternateContent xmlns:mc="http://schemas.openxmlformats.org/markup-compatibility/2006">
              <mc:Choice xmlns:v="urn:schemas-microsoft-com:vml" Requires="v">
                <p:oleObj spid="_x0000_s28507" name="公式" r:id="rId16" imgW="660113" imgH="215806" progId="Equation.3">
                  <p:embed/>
                </p:oleObj>
              </mc:Choice>
              <mc:Fallback>
                <p:oleObj name="公式" r:id="rId16" imgW="660113" imgH="215806" progId="Equation.3">
                  <p:embed/>
                  <p:pic>
                    <p:nvPicPr>
                      <p:cNvPr id="0" name="Object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023562" y="2735948"/>
                        <a:ext cx="757704" cy="252568"/>
                      </a:xfrm>
                      <a:prstGeom prst="rect">
                        <a:avLst/>
                      </a:prstGeom>
                      <a:noFill/>
                    </p:spPr>
                  </p:pic>
                </p:oleObj>
              </mc:Fallback>
            </mc:AlternateContent>
          </a:graphicData>
        </a:graphic>
      </p:graphicFrame>
      <p:graphicFrame>
        <p:nvGraphicFramePr>
          <p:cNvPr id="28" name="对象 27"/>
          <p:cNvGraphicFramePr>
            <a:graphicFrameLocks noChangeAspect="1"/>
          </p:cNvGraphicFramePr>
          <p:nvPr>
            <p:extLst>
              <p:ext uri="{D42A27DB-BD31-4B8C-83A1-F6EECF244321}">
                <p14:modId xmlns:p14="http://schemas.microsoft.com/office/powerpoint/2010/main" val="3474828491"/>
              </p:ext>
            </p:extLst>
          </p:nvPr>
        </p:nvGraphicFramePr>
        <p:xfrm>
          <a:off x="5796136" y="2676494"/>
          <a:ext cx="357188" cy="371475"/>
        </p:xfrm>
        <a:graphic>
          <a:graphicData uri="http://schemas.openxmlformats.org/presentationml/2006/ole">
            <mc:AlternateContent xmlns:mc="http://schemas.openxmlformats.org/markup-compatibility/2006">
              <mc:Choice xmlns:v="urn:schemas-microsoft-com:vml" Requires="v">
                <p:oleObj spid="_x0000_s28508" name="公式" r:id="rId18" imgW="215806" imgH="228501" progId="Equation.3">
                  <p:embed/>
                </p:oleObj>
              </mc:Choice>
              <mc:Fallback>
                <p:oleObj name="公式" r:id="rId18" imgW="215806" imgH="228501" progId="Equation.3">
                  <p:embed/>
                  <p:pic>
                    <p:nvPicPr>
                      <p:cNvPr id="0" name="对象 2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96136" y="2676494"/>
                        <a:ext cx="357188"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val="3182856864"/>
              </p:ext>
            </p:extLst>
          </p:nvPr>
        </p:nvGraphicFramePr>
        <p:xfrm>
          <a:off x="4781266" y="2950942"/>
          <a:ext cx="633413" cy="310555"/>
        </p:xfrm>
        <a:graphic>
          <a:graphicData uri="http://schemas.openxmlformats.org/presentationml/2006/ole">
            <mc:AlternateContent xmlns:mc="http://schemas.openxmlformats.org/markup-compatibility/2006">
              <mc:Choice xmlns:v="urn:schemas-microsoft-com:vml" Requires="v">
                <p:oleObj spid="_x0000_s28509" name="公式" r:id="rId19" imgW="431613" imgH="215806" progId="Equation.3">
                  <p:embed/>
                </p:oleObj>
              </mc:Choice>
              <mc:Fallback>
                <p:oleObj name="公式" r:id="rId19" imgW="431613" imgH="215806" progId="Equation.3">
                  <p:embed/>
                  <p:pic>
                    <p:nvPicPr>
                      <p:cNvPr id="0" name="Object 21"/>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781266" y="2950942"/>
                        <a:ext cx="633413" cy="310555"/>
                      </a:xfrm>
                      <a:prstGeom prst="rect">
                        <a:avLst/>
                      </a:prstGeom>
                      <a:noFill/>
                    </p:spPr>
                  </p:pic>
                </p:oleObj>
              </mc:Fallback>
            </mc:AlternateContent>
          </a:graphicData>
        </a:graphic>
      </p:graphicFrame>
      <p:graphicFrame>
        <p:nvGraphicFramePr>
          <p:cNvPr id="31" name="对象 30"/>
          <p:cNvGraphicFramePr>
            <a:graphicFrameLocks noChangeAspect="1"/>
          </p:cNvGraphicFramePr>
          <p:nvPr>
            <p:extLst>
              <p:ext uri="{D42A27DB-BD31-4B8C-83A1-F6EECF244321}">
                <p14:modId xmlns:p14="http://schemas.microsoft.com/office/powerpoint/2010/main" val="3386222303"/>
              </p:ext>
            </p:extLst>
          </p:nvPr>
        </p:nvGraphicFramePr>
        <p:xfrm>
          <a:off x="5724128" y="2996952"/>
          <a:ext cx="357187" cy="371475"/>
        </p:xfrm>
        <a:graphic>
          <a:graphicData uri="http://schemas.openxmlformats.org/presentationml/2006/ole">
            <mc:AlternateContent xmlns:mc="http://schemas.openxmlformats.org/markup-compatibility/2006">
              <mc:Choice xmlns:v="urn:schemas-microsoft-com:vml" Requires="v">
                <p:oleObj spid="_x0000_s28510" name="公式" r:id="rId21" imgW="215806" imgH="228501" progId="Equation.3">
                  <p:embed/>
                </p:oleObj>
              </mc:Choice>
              <mc:Fallback>
                <p:oleObj name="公式" r:id="rId21" imgW="215806" imgH="228501" progId="Equation.3">
                  <p:embed/>
                  <p:pic>
                    <p:nvPicPr>
                      <p:cNvPr id="0" name="对象 2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24128" y="2996952"/>
                        <a:ext cx="357187"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20"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1153389512"/>
              </p:ext>
            </p:extLst>
          </p:nvPr>
        </p:nvGraphicFramePr>
        <p:xfrm>
          <a:off x="4431263" y="3212976"/>
          <a:ext cx="700006" cy="369094"/>
        </p:xfrm>
        <a:graphic>
          <a:graphicData uri="http://schemas.openxmlformats.org/presentationml/2006/ole">
            <mc:AlternateContent xmlns:mc="http://schemas.openxmlformats.org/markup-compatibility/2006">
              <mc:Choice xmlns:v="urn:schemas-microsoft-com:vml" Requires="v">
                <p:oleObj spid="_x0000_s28511" r:id="rId22" imgW="520474" imgH="279279" progId="Equation.3">
                  <p:embed/>
                </p:oleObj>
              </mc:Choice>
              <mc:Fallback>
                <p:oleObj r:id="rId22" imgW="520474" imgH="279279" progId="Equation.3">
                  <p:embed/>
                  <p:pic>
                    <p:nvPicPr>
                      <p:cNvPr id="0" name="Object 25"/>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431263" y="3212976"/>
                        <a:ext cx="700006" cy="369094"/>
                      </a:xfrm>
                      <a:prstGeom prst="rect">
                        <a:avLst/>
                      </a:prstGeom>
                      <a:noFill/>
                    </p:spPr>
                  </p:pic>
                </p:oleObj>
              </mc:Fallback>
            </mc:AlternateContent>
          </a:graphicData>
        </a:graphic>
      </p:graphicFrame>
      <p:sp>
        <p:nvSpPr>
          <p:cNvPr id="107523"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3911712176"/>
              </p:ext>
            </p:extLst>
          </p:nvPr>
        </p:nvGraphicFramePr>
        <p:xfrm>
          <a:off x="5940152" y="3212976"/>
          <a:ext cx="2160240" cy="373856"/>
        </p:xfrm>
        <a:graphic>
          <a:graphicData uri="http://schemas.openxmlformats.org/presentationml/2006/ole">
            <mc:AlternateContent xmlns:mc="http://schemas.openxmlformats.org/markup-compatibility/2006">
              <mc:Choice xmlns:v="urn:schemas-microsoft-com:vml" Requires="v">
                <p:oleObj spid="_x0000_s28512" r:id="rId24" imgW="2070100" imgH="304800" progId="Equation.3">
                  <p:embed/>
                </p:oleObj>
              </mc:Choice>
              <mc:Fallback>
                <p:oleObj r:id="rId24" imgW="2070100" imgH="304800" progId="Equation.3">
                  <p:embed/>
                  <p:pic>
                    <p:nvPicPr>
                      <p:cNvPr id="0" name="Object 27"/>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940152" y="3212976"/>
                        <a:ext cx="2160240" cy="373856"/>
                      </a:xfrm>
                      <a:prstGeom prst="rect">
                        <a:avLst/>
                      </a:prstGeom>
                      <a:noFill/>
                    </p:spPr>
                  </p:pic>
                </p:oleObj>
              </mc:Fallback>
            </mc:AlternateContent>
          </a:graphicData>
        </a:graphic>
      </p:graphicFrame>
      <p:sp>
        <p:nvSpPr>
          <p:cNvPr id="107529"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0" name="对象 107529"/>
          <p:cNvGraphicFramePr>
            <a:graphicFrameLocks noChangeAspect="1"/>
          </p:cNvGraphicFramePr>
          <p:nvPr>
            <p:extLst>
              <p:ext uri="{D42A27DB-BD31-4B8C-83A1-F6EECF244321}">
                <p14:modId xmlns:p14="http://schemas.microsoft.com/office/powerpoint/2010/main" val="3174139537"/>
              </p:ext>
            </p:extLst>
          </p:nvPr>
        </p:nvGraphicFramePr>
        <p:xfrm>
          <a:off x="838200" y="3501008"/>
          <a:ext cx="1121568" cy="373856"/>
        </p:xfrm>
        <a:graphic>
          <a:graphicData uri="http://schemas.openxmlformats.org/presentationml/2006/ole">
            <mc:AlternateContent xmlns:mc="http://schemas.openxmlformats.org/markup-compatibility/2006">
              <mc:Choice xmlns:v="urn:schemas-microsoft-com:vml" Requires="v">
                <p:oleObj spid="_x0000_s28513" r:id="rId26" imgW="901309" imgH="304668" progId="Equation.3">
                  <p:embed/>
                </p:oleObj>
              </mc:Choice>
              <mc:Fallback>
                <p:oleObj r:id="rId26" imgW="901309" imgH="304668" progId="Equation.3">
                  <p:embed/>
                  <p:pic>
                    <p:nvPicPr>
                      <p:cNvPr id="0" name="Object 2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838200" y="3501008"/>
                        <a:ext cx="1121568" cy="373856"/>
                      </a:xfrm>
                      <a:prstGeom prst="rect">
                        <a:avLst/>
                      </a:prstGeom>
                      <a:noFill/>
                    </p:spPr>
                  </p:pic>
                </p:oleObj>
              </mc:Fallback>
            </mc:AlternateContent>
          </a:graphicData>
        </a:graphic>
      </p:graphicFrame>
      <p:sp>
        <p:nvSpPr>
          <p:cNvPr id="107531"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2" name="对象 107531"/>
          <p:cNvGraphicFramePr>
            <a:graphicFrameLocks noChangeAspect="1"/>
          </p:cNvGraphicFramePr>
          <p:nvPr>
            <p:extLst>
              <p:ext uri="{D42A27DB-BD31-4B8C-83A1-F6EECF244321}">
                <p14:modId xmlns:p14="http://schemas.microsoft.com/office/powerpoint/2010/main" val="2228343033"/>
              </p:ext>
            </p:extLst>
          </p:nvPr>
        </p:nvGraphicFramePr>
        <p:xfrm>
          <a:off x="2206855" y="3501008"/>
          <a:ext cx="2143441" cy="373856"/>
        </p:xfrm>
        <a:graphic>
          <a:graphicData uri="http://schemas.openxmlformats.org/presentationml/2006/ole">
            <mc:AlternateContent xmlns:mc="http://schemas.openxmlformats.org/markup-compatibility/2006">
              <mc:Choice xmlns:v="urn:schemas-microsoft-com:vml" Requires="v">
                <p:oleObj spid="_x0000_s28514" r:id="rId28" imgW="1726451" imgH="304668" progId="Equation.3">
                  <p:embed/>
                </p:oleObj>
              </mc:Choice>
              <mc:Fallback>
                <p:oleObj r:id="rId28" imgW="1726451" imgH="304668" progId="Equation.3">
                  <p:embed/>
                  <p:pic>
                    <p:nvPicPr>
                      <p:cNvPr id="0" name="Object 31"/>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206855" y="3501008"/>
                        <a:ext cx="2143441" cy="373856"/>
                      </a:xfrm>
                      <a:prstGeom prst="rect">
                        <a:avLst/>
                      </a:prstGeom>
                      <a:noFill/>
                    </p:spPr>
                  </p:pic>
                </p:oleObj>
              </mc:Fallback>
            </mc:AlternateContent>
          </a:graphicData>
        </a:graphic>
      </p:graphicFrame>
      <p:sp>
        <p:nvSpPr>
          <p:cNvPr id="107533"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2083509563"/>
              </p:ext>
            </p:extLst>
          </p:nvPr>
        </p:nvGraphicFramePr>
        <p:xfrm>
          <a:off x="4715302" y="3501008"/>
          <a:ext cx="809909" cy="368140"/>
        </p:xfrm>
        <a:graphic>
          <a:graphicData uri="http://schemas.openxmlformats.org/presentationml/2006/ole">
            <mc:AlternateContent xmlns:mc="http://schemas.openxmlformats.org/markup-compatibility/2006">
              <mc:Choice xmlns:v="urn:schemas-microsoft-com:vml" Requires="v">
                <p:oleObj spid="_x0000_s28515" name="公式" r:id="rId30" imgW="520474" imgH="241195" progId="Equation.3">
                  <p:embed/>
                </p:oleObj>
              </mc:Choice>
              <mc:Fallback>
                <p:oleObj name="公式" r:id="rId30" imgW="520474" imgH="241195" progId="Equation.3">
                  <p:embed/>
                  <p:pic>
                    <p:nvPicPr>
                      <p:cNvPr id="0"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5302" y="3501008"/>
                        <a:ext cx="809909" cy="368140"/>
                      </a:xfrm>
                      <a:prstGeom prst="rect">
                        <a:avLst/>
                      </a:prstGeom>
                      <a:noFill/>
                    </p:spPr>
                  </p:pic>
                </p:oleObj>
              </mc:Fallback>
            </mc:AlternateContent>
          </a:graphicData>
        </a:graphic>
      </p:graphicFrame>
      <p:pic>
        <p:nvPicPr>
          <p:cNvPr id="27715" name="Picture 67" descr="C:\Users\huobo\AppData\Roaming\Tencent\Users\1005279233\QQ\WinTemp\RichOle\%2XUGZN}MFJVE[G%`ID7NIK.jp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856116" y="4125820"/>
            <a:ext cx="3981734" cy="2471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57823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a:effectLst>
                  <a:outerShdw blurRad="38100" dist="38100" dir="2700000" algn="tl">
                    <a:srgbClr val="C0C0C0"/>
                  </a:outerShdw>
                </a:effectLst>
                <a:latin typeface="+mj-ea"/>
              </a:rPr>
              <a:t>第三节 </a:t>
            </a:r>
            <a:r>
              <a:rPr lang="zh-CN" altLang="zh-CN" sz="2800" b="0" dirty="0"/>
              <a:t>风险承受能力及其偏好</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467544" y="1831180"/>
            <a:ext cx="8496944" cy="2031325"/>
          </a:xfrm>
          <a:prstGeom prst="rect">
            <a:avLst/>
          </a:prstGeom>
          <a:noFill/>
        </p:spPr>
        <p:txBody>
          <a:bodyPr wrap="square" rtlCol="0">
            <a:spAutoFit/>
          </a:bodyPr>
          <a:lstStyle/>
          <a:p>
            <a:r>
              <a:rPr lang="zh-CN" altLang="en-US" dirty="0" smtClean="0">
                <a:solidFill>
                  <a:srgbClr val="000000"/>
                </a:solidFill>
              </a:rPr>
              <a:t>     通常</a:t>
            </a:r>
            <a:r>
              <a:rPr lang="zh-CN" altLang="en-US" dirty="0">
                <a:solidFill>
                  <a:srgbClr val="000000"/>
                </a:solidFill>
              </a:rPr>
              <a:t>情况下，当行为人的财富较小时，行为人整体上表现为风险偏好型特征，一旦行为人的财富超过了某一</a:t>
            </a:r>
            <a:r>
              <a:rPr lang="zh-CN" altLang="en-US" dirty="0" smtClean="0">
                <a:solidFill>
                  <a:srgbClr val="000000"/>
                </a:solidFill>
              </a:rPr>
              <a:t>水平，他就会从风险追求者变为风险回避者。因此，行为人的风险承受能力变化情况可以用下图的形式来描述，不妨将下图中所描述的曲线称为行为人风险承受能力曲线。</a:t>
            </a:r>
            <a:r>
              <a:rPr lang="zh-CN" altLang="en-US" dirty="0">
                <a:solidFill>
                  <a:srgbClr val="000000"/>
                </a:solidFill>
              </a:rPr>
              <a:t>从下图可以看出</a:t>
            </a:r>
            <a:r>
              <a:rPr lang="zh-CN" altLang="en-US" dirty="0" smtClean="0">
                <a:solidFill>
                  <a:srgbClr val="000000"/>
                </a:solidFill>
              </a:rPr>
              <a:t>：</a:t>
            </a:r>
            <a:r>
              <a:rPr lang="zh-CN" altLang="zh-CN" dirty="0"/>
              <a:t>在风险承受能力曲线</a:t>
            </a:r>
            <a:r>
              <a:rPr lang="en-US" altLang="zh-CN" dirty="0"/>
              <a:t>A</a:t>
            </a:r>
            <a:r>
              <a:rPr lang="zh-CN" altLang="zh-CN" dirty="0"/>
              <a:t>点的左边，财富对风险承受能力的正效应与风险偏好效应保持同方向变动</a:t>
            </a:r>
            <a:r>
              <a:rPr lang="zh-CN" altLang="zh-CN" dirty="0" smtClean="0"/>
              <a:t>，一旦</a:t>
            </a:r>
            <a:r>
              <a:rPr lang="zh-CN" altLang="zh-CN" dirty="0"/>
              <a:t>财富超过</a:t>
            </a:r>
            <a:r>
              <a:rPr lang="en-US" altLang="zh-CN" dirty="0"/>
              <a:t>B</a:t>
            </a:r>
            <a:r>
              <a:rPr lang="zh-CN" altLang="zh-CN" dirty="0"/>
              <a:t>点，行为人的厌恶风险的负效应就开始取得主导地位，风险承受能力曲线自此表现出递减的趋势。</a:t>
            </a:r>
            <a:endParaRPr lang="zh-CN" altLang="zh-CN" dirty="0">
              <a:solidFill>
                <a:srgbClr val="000000"/>
              </a:solidFill>
            </a:endParaRPr>
          </a:p>
        </p:txBody>
      </p:sp>
      <p:sp>
        <p:nvSpPr>
          <p:cNvPr id="22" name="Text Box 9"/>
          <p:cNvSpPr txBox="1">
            <a:spLocks noChangeArrowheads="1"/>
          </p:cNvSpPr>
          <p:nvPr/>
        </p:nvSpPr>
        <p:spPr bwMode="auto">
          <a:xfrm>
            <a:off x="971266" y="1369218"/>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风险承受能力动态曲线</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3"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9"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1"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28673" name="Picture 1" descr="C:\Users\huobo\AppData\Roaming\Tencent\Users\1005279233\QQ\WinTemp\RichOle\L6KB}]1WLMTZH10$GFPBPS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12" y="3585506"/>
            <a:ext cx="3657575" cy="2440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08909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第四节 无差异曲线</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697260" y="1586624"/>
            <a:ext cx="8195220" cy="2923877"/>
          </a:xfrm>
          <a:prstGeom prst="rect">
            <a:avLst/>
          </a:prstGeom>
          <a:noFill/>
          <a:ln w="9525">
            <a:noFill/>
            <a:miter lim="800000"/>
            <a:headEnd/>
            <a:tailEnd/>
          </a:ln>
          <a:effectLst/>
        </p:spPr>
        <p:txBody>
          <a:bodyPr wrap="square">
            <a:spAutoFit/>
          </a:bodyPr>
          <a:lstStyle/>
          <a:p>
            <a:pPr eaLnBrk="0" hangingPunct="0">
              <a:spcBef>
                <a:spcPct val="50000"/>
              </a:spcBef>
              <a:buClr>
                <a:srgbClr val="000000"/>
              </a:buClr>
              <a:defRPr/>
            </a:pPr>
            <a:r>
              <a:rPr lang="zh-CN" altLang="en-US" sz="2400" dirty="0" smtClean="0">
                <a:solidFill>
                  <a:srgbClr val="000000"/>
                </a:solidFill>
                <a:latin typeface="华文中宋"/>
                <a:ea typeface="华文中宋"/>
              </a:rPr>
              <a:t>    </a:t>
            </a:r>
            <a:r>
              <a:rPr lang="zh-CN" altLang="en-US" sz="2000" dirty="0" smtClean="0">
                <a:solidFill>
                  <a:srgbClr val="000000"/>
                </a:solidFill>
                <a:latin typeface="+mn-ea"/>
              </a:rPr>
              <a:t>所谓</a:t>
            </a:r>
            <a:r>
              <a:rPr lang="zh-CN" altLang="en-US" sz="2000" dirty="0">
                <a:solidFill>
                  <a:srgbClr val="000000"/>
                </a:solidFill>
                <a:latin typeface="+mn-ea"/>
              </a:rPr>
              <a:t>无差异曲线是指：能够使投资者得到同样满足程度的不同投资方案风险与收益组合的轨迹。用效用函数表示，无差异曲线就是等</a:t>
            </a:r>
            <a:r>
              <a:rPr lang="zh-CN" altLang="en-US" sz="2000" dirty="0" smtClean="0">
                <a:solidFill>
                  <a:srgbClr val="000000"/>
                </a:solidFill>
                <a:latin typeface="+mn-ea"/>
              </a:rPr>
              <a:t>效用函数        （  为常数）</a:t>
            </a:r>
            <a:r>
              <a:rPr lang="zh-CN" altLang="zh-CN" sz="2000" dirty="0"/>
              <a:t>其中： </a:t>
            </a:r>
            <a:r>
              <a:rPr lang="en-US" altLang="zh-CN" sz="2000" dirty="0" smtClean="0"/>
              <a:t>   </a:t>
            </a:r>
            <a:r>
              <a:rPr lang="zh-CN" altLang="zh-CN" sz="2000" dirty="0" smtClean="0"/>
              <a:t>为</a:t>
            </a:r>
            <a:r>
              <a:rPr lang="zh-CN" altLang="zh-CN" sz="2000" dirty="0"/>
              <a:t>风险，</a:t>
            </a:r>
            <a:r>
              <a:rPr lang="en-US" altLang="zh-CN" sz="2000" dirty="0"/>
              <a:t> </a:t>
            </a:r>
            <a:r>
              <a:rPr lang="zh-CN" altLang="zh-CN" sz="2000" dirty="0"/>
              <a:t>为预期收益或</a:t>
            </a:r>
            <a:r>
              <a:rPr lang="zh-CN" altLang="zh-CN" sz="2000" dirty="0" smtClean="0"/>
              <a:t>收益率。</a:t>
            </a:r>
            <a:r>
              <a:rPr lang="zh-CN" altLang="en-US" sz="2000" dirty="0" smtClean="0">
                <a:solidFill>
                  <a:srgbClr val="000000"/>
                </a:solidFill>
                <a:latin typeface="+mn-ea"/>
              </a:rPr>
              <a:t>二维等效用函数在平面直角坐标系下的投影就是无差异曲线，如下图所示。 关于  的函数       所对应的曲线即为无差异曲线，它表明该曲线上任何一点      给投资者带来的满足程度都是相同的。</a:t>
            </a:r>
          </a:p>
          <a:p>
            <a:pPr eaLnBrk="0" hangingPunct="0">
              <a:spcBef>
                <a:spcPct val="50000"/>
              </a:spcBef>
              <a:buClr>
                <a:srgbClr val="000000"/>
              </a:buClr>
              <a:defRPr/>
            </a:pPr>
            <a:endParaRPr lang="zh-CN" altLang="en-US" sz="2000" dirty="0">
              <a:solidFill>
                <a:srgbClr val="000000"/>
              </a:solidFill>
              <a:latin typeface="华文中宋"/>
              <a:ea typeface="华文中宋"/>
            </a:endParaRPr>
          </a:p>
          <a:p>
            <a:pPr eaLnBrk="0" hangingPunct="0">
              <a:spcBef>
                <a:spcPct val="50000"/>
              </a:spcBef>
              <a:buClr>
                <a:srgbClr val="000000"/>
              </a:buClr>
              <a:defRPr/>
            </a:pPr>
            <a:endParaRPr lang="zh-CN" altLang="en-US" sz="20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185507461"/>
              </p:ext>
            </p:extLst>
          </p:nvPr>
        </p:nvGraphicFramePr>
        <p:xfrm>
          <a:off x="1146267" y="2320720"/>
          <a:ext cx="1060266" cy="320870"/>
        </p:xfrm>
        <a:graphic>
          <a:graphicData uri="http://schemas.openxmlformats.org/presentationml/2006/ole">
            <mc:AlternateContent xmlns:mc="http://schemas.openxmlformats.org/markup-compatibility/2006">
              <mc:Choice xmlns:v="urn:schemas-microsoft-com:vml" Requires="v">
                <p:oleObj spid="_x0000_s30045" name="公式" r:id="rId3" imgW="723586" imgH="215806" progId="Equation.3">
                  <p:embed/>
                </p:oleObj>
              </mc:Choice>
              <mc:Fallback>
                <p:oleObj name="公式" r:id="rId3" imgW="723586" imgH="21580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6267" y="2320720"/>
                        <a:ext cx="1060266" cy="320870"/>
                      </a:xfrm>
                      <a:prstGeom prst="rect">
                        <a:avLst/>
                      </a:prstGeom>
                      <a:noFill/>
                    </p:spPr>
                  </p:pic>
                </p:oleObj>
              </mc:Fallback>
            </mc:AlternateContent>
          </a:graphicData>
        </a:graphic>
      </p:graphicFrame>
      <p:graphicFrame>
        <p:nvGraphicFramePr>
          <p:cNvPr id="14" name="对象 13"/>
          <p:cNvGraphicFramePr>
            <a:graphicFrameLocks noChangeAspect="1"/>
          </p:cNvGraphicFramePr>
          <p:nvPr>
            <p:extLst>
              <p:ext uri="{D42A27DB-BD31-4B8C-83A1-F6EECF244321}">
                <p14:modId xmlns:p14="http://schemas.microsoft.com/office/powerpoint/2010/main" val="2155338913"/>
              </p:ext>
            </p:extLst>
          </p:nvPr>
        </p:nvGraphicFramePr>
        <p:xfrm>
          <a:off x="2347779" y="2312384"/>
          <a:ext cx="288032" cy="288032"/>
        </p:xfrm>
        <a:graphic>
          <a:graphicData uri="http://schemas.openxmlformats.org/presentationml/2006/ole">
            <mc:AlternateContent xmlns:mc="http://schemas.openxmlformats.org/markup-compatibility/2006">
              <mc:Choice xmlns:v="urn:schemas-microsoft-com:vml" Requires="v">
                <p:oleObj spid="_x0000_s30046" name="公式" r:id="rId5" imgW="126720" imgH="177480" progId="Equation.3">
                  <p:embed/>
                </p:oleObj>
              </mc:Choice>
              <mc:Fallback>
                <p:oleObj name="公式" r:id="rId5" imgW="126720" imgH="177480" progId="Equation.3">
                  <p:embed/>
                  <p:pic>
                    <p:nvPicPr>
                      <p:cNvPr id="0" name=""/>
                      <p:cNvPicPr/>
                      <p:nvPr/>
                    </p:nvPicPr>
                    <p:blipFill>
                      <a:blip r:embed="rId6"/>
                      <a:stretch>
                        <a:fillRect/>
                      </a:stretch>
                    </p:blipFill>
                    <p:spPr>
                      <a:xfrm>
                        <a:off x="2347779" y="2312384"/>
                        <a:ext cx="288032" cy="288032"/>
                      </a:xfrm>
                      <a:prstGeom prst="rect">
                        <a:avLst/>
                      </a:prstGeom>
                    </p:spPr>
                  </p:pic>
                </p:oleObj>
              </mc:Fallback>
            </mc:AlternateContent>
          </a:graphicData>
        </a:graphic>
      </p:graphicFrame>
      <p:sp>
        <p:nvSpPr>
          <p:cNvPr id="15"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1603058495"/>
              </p:ext>
            </p:extLst>
          </p:nvPr>
        </p:nvGraphicFramePr>
        <p:xfrm>
          <a:off x="4314708" y="2331228"/>
          <a:ext cx="319844" cy="299854"/>
        </p:xfrm>
        <a:graphic>
          <a:graphicData uri="http://schemas.openxmlformats.org/presentationml/2006/ole">
            <mc:AlternateContent xmlns:mc="http://schemas.openxmlformats.org/markup-compatibility/2006">
              <mc:Choice xmlns:v="urn:schemas-microsoft-com:vml" Requires="v">
                <p:oleObj spid="_x0000_s30047" name="公式" r:id="rId7" imgW="152334" imgH="139639" progId="Equation.3">
                  <p:embed/>
                </p:oleObj>
              </mc:Choice>
              <mc:Fallback>
                <p:oleObj name="公式" r:id="rId7" imgW="152334" imgH="139639" progId="Equation.3">
                  <p:embed/>
                  <p:pic>
                    <p:nvPicPr>
                      <p:cNvPr id="0"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14708" y="2331228"/>
                        <a:ext cx="319844" cy="299854"/>
                      </a:xfrm>
                      <a:prstGeom prst="rect">
                        <a:avLst/>
                      </a:prstGeom>
                      <a:noFill/>
                    </p:spPr>
                  </p:pic>
                </p:oleObj>
              </mc:Fallback>
            </mc:AlternateContent>
          </a:graphicData>
        </a:graphic>
      </p:graphicFrame>
      <p:sp>
        <p:nvSpPr>
          <p:cNvPr id="17"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2673085395"/>
              </p:ext>
            </p:extLst>
          </p:nvPr>
        </p:nvGraphicFramePr>
        <p:xfrm>
          <a:off x="5527343" y="2376057"/>
          <a:ext cx="314715" cy="210195"/>
        </p:xfrm>
        <a:graphic>
          <a:graphicData uri="http://schemas.openxmlformats.org/presentationml/2006/ole">
            <mc:AlternateContent xmlns:mc="http://schemas.openxmlformats.org/markup-compatibility/2006">
              <mc:Choice xmlns:v="urn:schemas-microsoft-com:vml" Requires="v">
                <p:oleObj spid="_x0000_s30048" r:id="rId9" imgW="114102" imgH="126780" progId="Equation.DSMT4">
                  <p:embed/>
                </p:oleObj>
              </mc:Choice>
              <mc:Fallback>
                <p:oleObj r:id="rId9" imgW="114102" imgH="126780" progId="Equation.DSMT4">
                  <p:embed/>
                  <p:pic>
                    <p:nvPicPr>
                      <p:cNvPr id="0"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27343" y="2376057"/>
                        <a:ext cx="314715" cy="210195"/>
                      </a:xfrm>
                      <a:prstGeom prst="rect">
                        <a:avLst/>
                      </a:prstGeom>
                      <a:noFill/>
                    </p:spPr>
                  </p:pic>
                </p:oleObj>
              </mc:Fallback>
            </mc:AlternateContent>
          </a:graphicData>
        </a:graphic>
      </p:graphicFrame>
      <p:graphicFrame>
        <p:nvGraphicFramePr>
          <p:cNvPr id="19" name="对象 18"/>
          <p:cNvGraphicFramePr>
            <a:graphicFrameLocks noChangeAspect="1"/>
          </p:cNvGraphicFramePr>
          <p:nvPr>
            <p:extLst>
              <p:ext uri="{D42A27DB-BD31-4B8C-83A1-F6EECF244321}">
                <p14:modId xmlns:p14="http://schemas.microsoft.com/office/powerpoint/2010/main" val="1106286225"/>
              </p:ext>
            </p:extLst>
          </p:nvPr>
        </p:nvGraphicFramePr>
        <p:xfrm>
          <a:off x="8583842" y="2636912"/>
          <a:ext cx="314325" cy="209550"/>
        </p:xfrm>
        <a:graphic>
          <a:graphicData uri="http://schemas.openxmlformats.org/presentationml/2006/ole">
            <mc:AlternateContent xmlns:mc="http://schemas.openxmlformats.org/markup-compatibility/2006">
              <mc:Choice xmlns:v="urn:schemas-microsoft-com:vml" Requires="v">
                <p:oleObj spid="_x0000_s30049" r:id="rId11" imgW="114102" imgH="126780" progId="Equation.DSMT4">
                  <p:embed/>
                </p:oleObj>
              </mc:Choice>
              <mc:Fallback>
                <p:oleObj r:id="rId11" imgW="114102" imgH="126780" progId="Equation.DSMT4">
                  <p:embed/>
                  <p:pic>
                    <p:nvPicPr>
                      <p:cNvPr id="0" name="对象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583842" y="2636912"/>
                        <a:ext cx="314325"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0" name="对象 19"/>
          <p:cNvGraphicFramePr>
            <a:graphicFrameLocks noChangeAspect="1"/>
          </p:cNvGraphicFramePr>
          <p:nvPr>
            <p:extLst>
              <p:ext uri="{D42A27DB-BD31-4B8C-83A1-F6EECF244321}">
                <p14:modId xmlns:p14="http://schemas.microsoft.com/office/powerpoint/2010/main" val="1676529140"/>
              </p:ext>
            </p:extLst>
          </p:nvPr>
        </p:nvGraphicFramePr>
        <p:xfrm>
          <a:off x="1257300" y="2985434"/>
          <a:ext cx="319088" cy="300038"/>
        </p:xfrm>
        <a:graphic>
          <a:graphicData uri="http://schemas.openxmlformats.org/presentationml/2006/ole">
            <mc:AlternateContent xmlns:mc="http://schemas.openxmlformats.org/markup-compatibility/2006">
              <mc:Choice xmlns:v="urn:schemas-microsoft-com:vml" Requires="v">
                <p:oleObj spid="_x0000_s30050" name="公式" r:id="rId12" imgW="152334" imgH="139639" progId="Equation.3">
                  <p:embed/>
                </p:oleObj>
              </mc:Choice>
              <mc:Fallback>
                <p:oleObj name="公式" r:id="rId12" imgW="152334" imgH="139639" progId="Equation.3">
                  <p:embed/>
                  <p:pic>
                    <p:nvPicPr>
                      <p:cNvPr id="0" name="对象 1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7300" y="2985434"/>
                        <a:ext cx="319088" cy="300038"/>
                      </a:xfrm>
                      <a:prstGeom prst="rect">
                        <a:avLst/>
                      </a:prstGeom>
                      <a:noFill/>
                      <a:ln>
                        <a:noFill/>
                      </a:ln>
                    </p:spPr>
                  </p:pic>
                </p:oleObj>
              </mc:Fallback>
            </mc:AlternateContent>
          </a:graphicData>
        </a:graphic>
      </p:graphicFrame>
      <p:sp>
        <p:nvSpPr>
          <p:cNvPr id="21"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3" name="对象 22"/>
          <p:cNvGraphicFramePr>
            <a:graphicFrameLocks noChangeAspect="1"/>
          </p:cNvGraphicFramePr>
          <p:nvPr>
            <p:extLst>
              <p:ext uri="{D42A27DB-BD31-4B8C-83A1-F6EECF244321}">
                <p14:modId xmlns:p14="http://schemas.microsoft.com/office/powerpoint/2010/main" val="2537201834"/>
              </p:ext>
            </p:extLst>
          </p:nvPr>
        </p:nvGraphicFramePr>
        <p:xfrm>
          <a:off x="2339752" y="2902809"/>
          <a:ext cx="832871" cy="291505"/>
        </p:xfrm>
        <a:graphic>
          <a:graphicData uri="http://schemas.openxmlformats.org/presentationml/2006/ole">
            <mc:AlternateContent xmlns:mc="http://schemas.openxmlformats.org/markup-compatibility/2006">
              <mc:Choice xmlns:v="urn:schemas-microsoft-com:vml" Requires="v">
                <p:oleObj spid="_x0000_s30051" name="公式" r:id="rId13" imgW="571252" imgH="203112" progId="Equation.3">
                  <p:embed/>
                </p:oleObj>
              </mc:Choice>
              <mc:Fallback>
                <p:oleObj name="公式" r:id="rId13" imgW="571252" imgH="203112" progId="Equation.3">
                  <p:embed/>
                  <p:pic>
                    <p:nvPicPr>
                      <p:cNvPr id="0" name="Object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39752" y="2902809"/>
                        <a:ext cx="832871" cy="291505"/>
                      </a:xfrm>
                      <a:prstGeom prst="rect">
                        <a:avLst/>
                      </a:prstGeom>
                      <a:noFill/>
                    </p:spPr>
                  </p:pic>
                </p:oleObj>
              </mc:Fallback>
            </mc:AlternateContent>
          </a:graphicData>
        </a:graphic>
      </p:graphicFrame>
      <p:sp>
        <p:nvSpPr>
          <p:cNvPr id="24"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2632786375"/>
              </p:ext>
            </p:extLst>
          </p:nvPr>
        </p:nvGraphicFramePr>
        <p:xfrm>
          <a:off x="1649891" y="3284984"/>
          <a:ext cx="637456" cy="295598"/>
        </p:xfrm>
        <a:graphic>
          <a:graphicData uri="http://schemas.openxmlformats.org/presentationml/2006/ole">
            <mc:AlternateContent xmlns:mc="http://schemas.openxmlformats.org/markup-compatibility/2006">
              <mc:Choice xmlns:v="urn:schemas-microsoft-com:vml" Requires="v">
                <p:oleObj spid="_x0000_s30052" name="公式" r:id="rId15" imgW="368140" imgH="215806" progId="Equation.3">
                  <p:embed/>
                </p:oleObj>
              </mc:Choice>
              <mc:Fallback>
                <p:oleObj name="公式" r:id="rId15" imgW="368140" imgH="215806" progId="Equation.3">
                  <p:embed/>
                  <p:pic>
                    <p:nvPicPr>
                      <p:cNvPr id="0" name="Object 18"/>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649891" y="3284984"/>
                        <a:ext cx="637456" cy="295598"/>
                      </a:xfrm>
                      <a:prstGeom prst="rect">
                        <a:avLst/>
                      </a:prstGeom>
                      <a:noFill/>
                    </p:spPr>
                  </p:pic>
                </p:oleObj>
              </mc:Fallback>
            </mc:AlternateContent>
          </a:graphicData>
        </a:graphic>
      </p:graphicFrame>
      <p:pic>
        <p:nvPicPr>
          <p:cNvPr id="29724" name="Picture 28" descr="C:\Users\huobo\AppData\Roaming\Tencent\Users\1005279233\QQ\WinTemp\RichOle\R%F[}N(%S9SO)$3VG_LDU(T.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674168" y="3592768"/>
            <a:ext cx="4241404" cy="2666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90410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第四节 无差异曲线</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594192" y="1813799"/>
            <a:ext cx="7650816" cy="4708981"/>
          </a:xfrm>
          <a:prstGeom prst="rect">
            <a:avLst/>
          </a:prstGeom>
          <a:noFill/>
        </p:spPr>
        <p:txBody>
          <a:bodyPr wrap="square" rtlCol="0">
            <a:spAutoFit/>
          </a:bodyPr>
          <a:lstStyle/>
          <a:p>
            <a:r>
              <a:rPr lang="zh-CN" altLang="en-US" sz="2000" dirty="0" smtClean="0">
                <a:solidFill>
                  <a:srgbClr val="000000"/>
                </a:solidFill>
                <a:latin typeface="+mn-ea"/>
              </a:rPr>
              <a:t>（</a:t>
            </a:r>
            <a:r>
              <a:rPr lang="en-US" altLang="zh-CN" sz="2000" dirty="0" smtClean="0">
                <a:solidFill>
                  <a:srgbClr val="000000"/>
                </a:solidFill>
                <a:latin typeface="+mn-ea"/>
              </a:rPr>
              <a:t>1</a:t>
            </a:r>
            <a:r>
              <a:rPr lang="zh-CN" altLang="en-US" sz="2000" dirty="0" smtClean="0">
                <a:solidFill>
                  <a:srgbClr val="000000"/>
                </a:solidFill>
                <a:latin typeface="+mn-ea"/>
              </a:rPr>
              <a:t>）斜率为正          </a:t>
            </a:r>
            <a:endParaRPr lang="en-US" altLang="zh-CN" sz="2000" dirty="0" smtClean="0">
              <a:solidFill>
                <a:srgbClr val="000000"/>
              </a:solidFill>
              <a:latin typeface="+mn-ea"/>
            </a:endParaRPr>
          </a:p>
          <a:p>
            <a:r>
              <a:rPr lang="zh-CN" altLang="en-US" sz="2000" dirty="0" smtClean="0">
                <a:solidFill>
                  <a:srgbClr val="000000"/>
                </a:solidFill>
                <a:latin typeface="+mn-ea"/>
              </a:rPr>
              <a:t>对等效用函数两边求微分得</a:t>
            </a:r>
            <a:endParaRPr lang="en-US" altLang="zh-CN" sz="2000" dirty="0" smtClean="0">
              <a:solidFill>
                <a:srgbClr val="000000"/>
              </a:solidFill>
              <a:latin typeface="+mn-ea"/>
            </a:endParaRPr>
          </a:p>
          <a:p>
            <a:endParaRPr lang="en-US" altLang="zh-CN" sz="2000" dirty="0">
              <a:solidFill>
                <a:srgbClr val="000000"/>
              </a:solidFill>
              <a:latin typeface="+mn-ea"/>
            </a:endParaRPr>
          </a:p>
          <a:p>
            <a:endParaRPr lang="en-US" altLang="zh-CN" sz="2000" dirty="0" smtClean="0">
              <a:solidFill>
                <a:srgbClr val="000000"/>
              </a:solidFill>
              <a:latin typeface="+mn-ea"/>
            </a:endParaRPr>
          </a:p>
          <a:p>
            <a:endParaRPr lang="en-US" altLang="zh-CN" sz="2000" dirty="0">
              <a:solidFill>
                <a:srgbClr val="000000"/>
              </a:solidFill>
              <a:latin typeface="+mn-ea"/>
            </a:endParaRPr>
          </a:p>
          <a:p>
            <a:r>
              <a:rPr lang="zh-CN" altLang="en-US" sz="2000" dirty="0" smtClean="0">
                <a:solidFill>
                  <a:srgbClr val="000000"/>
                </a:solidFill>
                <a:latin typeface="+mn-ea"/>
              </a:rPr>
              <a:t>                           其中</a:t>
            </a:r>
            <a:r>
              <a:rPr lang="zh-CN" altLang="en-US" sz="2000" dirty="0">
                <a:solidFill>
                  <a:srgbClr val="000000"/>
                </a:solidFill>
                <a:latin typeface="+mn-ea"/>
              </a:rPr>
              <a:t>： </a:t>
            </a:r>
            <a:r>
              <a:rPr lang="zh-CN" altLang="en-US" sz="2000" dirty="0" smtClean="0">
                <a:solidFill>
                  <a:srgbClr val="000000"/>
                </a:solidFill>
                <a:latin typeface="+mn-ea"/>
              </a:rPr>
              <a:t>  为</a:t>
            </a:r>
            <a:r>
              <a:rPr lang="zh-CN" altLang="en-US" sz="2000" dirty="0">
                <a:solidFill>
                  <a:srgbClr val="000000"/>
                </a:solidFill>
                <a:latin typeface="+mn-ea"/>
              </a:rPr>
              <a:t>风险的边际</a:t>
            </a:r>
            <a:r>
              <a:rPr lang="zh-CN" altLang="en-US" sz="2000" dirty="0" smtClean="0">
                <a:solidFill>
                  <a:srgbClr val="000000"/>
                </a:solidFill>
                <a:latin typeface="+mn-ea"/>
              </a:rPr>
              <a:t>效用，   为收益</a:t>
            </a:r>
            <a:r>
              <a:rPr lang="zh-CN" altLang="en-US" sz="2000" dirty="0">
                <a:solidFill>
                  <a:srgbClr val="000000"/>
                </a:solidFill>
                <a:latin typeface="+mn-ea"/>
              </a:rPr>
              <a:t>或收益率的边际效用</a:t>
            </a:r>
            <a:r>
              <a:rPr lang="zh-CN" altLang="en-US" sz="2000" dirty="0" smtClean="0">
                <a:solidFill>
                  <a:srgbClr val="000000"/>
                </a:solidFill>
                <a:latin typeface="+mn-ea"/>
              </a:rPr>
              <a:t>。</a:t>
            </a:r>
            <a:endParaRPr lang="en-US" altLang="zh-CN" sz="2000" dirty="0" smtClean="0">
              <a:solidFill>
                <a:srgbClr val="000000"/>
              </a:solidFill>
              <a:latin typeface="+mn-ea"/>
            </a:endParaRPr>
          </a:p>
          <a:p>
            <a:endParaRPr lang="en-US" altLang="zh-CN" sz="2000" dirty="0">
              <a:solidFill>
                <a:srgbClr val="000000"/>
              </a:solidFill>
              <a:latin typeface="+mn-ea"/>
            </a:endParaRPr>
          </a:p>
          <a:p>
            <a:endParaRPr lang="en-US" altLang="zh-CN" sz="2000" dirty="0" smtClean="0">
              <a:solidFill>
                <a:srgbClr val="000000"/>
              </a:solidFill>
              <a:latin typeface="+mn-ea"/>
            </a:endParaRPr>
          </a:p>
          <a:p>
            <a:endParaRPr lang="en-US" altLang="zh-CN" sz="2000" dirty="0">
              <a:solidFill>
                <a:srgbClr val="000000"/>
              </a:solidFill>
              <a:latin typeface="+mn-ea"/>
            </a:endParaRPr>
          </a:p>
          <a:p>
            <a:endParaRPr lang="en-US" altLang="zh-CN" sz="2000" dirty="0" smtClean="0">
              <a:solidFill>
                <a:srgbClr val="000000"/>
              </a:solidFill>
              <a:latin typeface="+mn-ea"/>
            </a:endParaRPr>
          </a:p>
          <a:p>
            <a:r>
              <a:rPr lang="zh-CN" altLang="zh-CN" sz="2000" dirty="0"/>
              <a:t>表明无差异曲线具有正的斜率，它是一条自左下方向右上方倾斜的曲线</a:t>
            </a:r>
            <a:r>
              <a:rPr lang="zh-CN" altLang="zh-CN" sz="2000" dirty="0" smtClean="0"/>
              <a:t>。</a:t>
            </a:r>
            <a:r>
              <a:rPr lang="zh-CN" altLang="zh-CN" sz="2000" dirty="0"/>
              <a:t>可</a:t>
            </a:r>
            <a:r>
              <a:rPr lang="zh-CN" altLang="zh-CN" sz="2000" dirty="0" smtClean="0"/>
              <a:t>将</a:t>
            </a:r>
            <a:r>
              <a:rPr lang="en-US" altLang="zh-CN" sz="2000" dirty="0" smtClean="0"/>
              <a:t>      </a:t>
            </a:r>
            <a:r>
              <a:rPr lang="zh-CN" altLang="zh-CN" sz="2000" dirty="0" smtClean="0"/>
              <a:t>定义</a:t>
            </a:r>
            <a:r>
              <a:rPr lang="zh-CN" altLang="zh-CN" sz="2000" dirty="0"/>
              <a:t>为边际补偿率</a:t>
            </a:r>
            <a:r>
              <a:rPr lang="en-US" altLang="zh-CN" sz="2000" dirty="0"/>
              <a:t>MRS</a:t>
            </a:r>
            <a:r>
              <a:rPr lang="zh-CN" altLang="zh-CN" sz="2000" dirty="0"/>
              <a:t>。边际补偿率大于</a:t>
            </a:r>
            <a:r>
              <a:rPr lang="en-US" altLang="zh-CN" sz="2000" dirty="0"/>
              <a:t>0</a:t>
            </a:r>
            <a:r>
              <a:rPr lang="zh-CN" altLang="zh-CN" sz="2000" dirty="0"/>
              <a:t>，刻画了风险与收益之间的对称性，即高收益常常与高风险相伴。</a:t>
            </a:r>
          </a:p>
          <a:p>
            <a:endParaRPr lang="en-US" altLang="zh-CN" sz="2000" dirty="0" smtClean="0">
              <a:solidFill>
                <a:srgbClr val="000000"/>
              </a:solidFill>
              <a:latin typeface="+mn-ea"/>
            </a:endParaRPr>
          </a:p>
        </p:txBody>
      </p:sp>
      <p:sp>
        <p:nvSpPr>
          <p:cNvPr id="22" name="Text Box 9"/>
          <p:cNvSpPr txBox="1">
            <a:spLocks noChangeArrowheads="1"/>
          </p:cNvSpPr>
          <p:nvPr/>
        </p:nvSpPr>
        <p:spPr bwMode="auto">
          <a:xfrm>
            <a:off x="971266" y="1369218"/>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无差异曲线的性质</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3"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9"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1"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 name="对象 4"/>
          <p:cNvGraphicFramePr>
            <a:graphicFrameLocks noChangeAspect="1"/>
          </p:cNvGraphicFramePr>
          <p:nvPr>
            <p:extLst>
              <p:ext uri="{D42A27DB-BD31-4B8C-83A1-F6EECF244321}">
                <p14:modId xmlns:p14="http://schemas.microsoft.com/office/powerpoint/2010/main" val="1002923848"/>
              </p:ext>
            </p:extLst>
          </p:nvPr>
        </p:nvGraphicFramePr>
        <p:xfrm>
          <a:off x="971266" y="2564904"/>
          <a:ext cx="1636242" cy="1058745"/>
        </p:xfrm>
        <a:graphic>
          <a:graphicData uri="http://schemas.openxmlformats.org/presentationml/2006/ole">
            <mc:AlternateContent xmlns:mc="http://schemas.openxmlformats.org/markup-compatibility/2006">
              <mc:Choice xmlns:v="urn:schemas-microsoft-com:vml" Requires="v">
                <p:oleObj spid="_x0000_s30959" r:id="rId3" imgW="1244600" imgH="812800" progId="Equation.3">
                  <p:embed/>
                </p:oleObj>
              </mc:Choice>
              <mc:Fallback>
                <p:oleObj r:id="rId3" imgW="1244600" imgH="8128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266" y="2564904"/>
                        <a:ext cx="1636242" cy="1058745"/>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3618309371"/>
              </p:ext>
            </p:extLst>
          </p:nvPr>
        </p:nvGraphicFramePr>
        <p:xfrm>
          <a:off x="2555776" y="3212976"/>
          <a:ext cx="1453058" cy="345281"/>
        </p:xfrm>
        <a:graphic>
          <a:graphicData uri="http://schemas.openxmlformats.org/presentationml/2006/ole">
            <mc:AlternateContent xmlns:mc="http://schemas.openxmlformats.org/markup-compatibility/2006">
              <mc:Choice xmlns:v="urn:schemas-microsoft-com:vml" Requires="v">
                <p:oleObj spid="_x0000_s30960" r:id="rId5" imgW="965200" imgH="228600" progId="Equation.DSMT4">
                  <p:embed/>
                </p:oleObj>
              </mc:Choice>
              <mc:Fallback>
                <p:oleObj r:id="rId5" imgW="965200" imgH="228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55776" y="3212976"/>
                        <a:ext cx="1453058" cy="345281"/>
                      </a:xfrm>
                      <a:prstGeom prst="rect">
                        <a:avLst/>
                      </a:prstGeom>
                      <a:noFill/>
                    </p:spPr>
                  </p:pic>
                </p:oleObj>
              </mc:Fallback>
            </mc:AlternateContent>
          </a:graphicData>
        </a:graphic>
      </p:graphicFrame>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3" name="对象 12"/>
          <p:cNvGraphicFramePr>
            <a:graphicFrameLocks noChangeAspect="1"/>
          </p:cNvGraphicFramePr>
          <p:nvPr>
            <p:extLst>
              <p:ext uri="{D42A27DB-BD31-4B8C-83A1-F6EECF244321}">
                <p14:modId xmlns:p14="http://schemas.microsoft.com/office/powerpoint/2010/main" val="2869390268"/>
              </p:ext>
            </p:extLst>
          </p:nvPr>
        </p:nvGraphicFramePr>
        <p:xfrm>
          <a:off x="4781266" y="3429000"/>
          <a:ext cx="468052" cy="288032"/>
        </p:xfrm>
        <a:graphic>
          <a:graphicData uri="http://schemas.openxmlformats.org/presentationml/2006/ole">
            <mc:AlternateContent xmlns:mc="http://schemas.openxmlformats.org/markup-compatibility/2006">
              <mc:Choice xmlns:v="urn:schemas-microsoft-com:vml" Requires="v">
                <p:oleObj spid="_x0000_s30961" name="公式" r:id="rId7" imgW="368300" imgH="228600" progId="Equation.3">
                  <p:embed/>
                </p:oleObj>
              </mc:Choice>
              <mc:Fallback>
                <p:oleObj name="公式" r:id="rId7" imgW="3683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1266" y="3429000"/>
                        <a:ext cx="468052" cy="288032"/>
                      </a:xfrm>
                      <a:prstGeom prst="rect">
                        <a:avLst/>
                      </a:prstGeom>
                      <a:noFill/>
                    </p:spPr>
                  </p:pic>
                </p:oleObj>
              </mc:Fallback>
            </mc:AlternateContent>
          </a:graphicData>
        </a:graphic>
      </p:graphicFrame>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2512683935"/>
              </p:ext>
            </p:extLst>
          </p:nvPr>
        </p:nvGraphicFramePr>
        <p:xfrm>
          <a:off x="7452320" y="3429000"/>
          <a:ext cx="453629" cy="281986"/>
        </p:xfrm>
        <a:graphic>
          <a:graphicData uri="http://schemas.openxmlformats.org/presentationml/2006/ole">
            <mc:AlternateContent xmlns:mc="http://schemas.openxmlformats.org/markup-compatibility/2006">
              <mc:Choice xmlns:v="urn:schemas-microsoft-com:vml" Requires="v">
                <p:oleObj spid="_x0000_s30962" name="公式" r:id="rId9" imgW="355292" imgH="215713" progId="Equation.3">
                  <p:embed/>
                </p:oleObj>
              </mc:Choice>
              <mc:Fallback>
                <p:oleObj name="公式" r:id="rId9" imgW="355292" imgH="215713"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52320" y="3429000"/>
                        <a:ext cx="453629" cy="281986"/>
                      </a:xfrm>
                      <a:prstGeom prst="rect">
                        <a:avLst/>
                      </a:prstGeom>
                      <a:noFill/>
                    </p:spPr>
                  </p:pic>
                </p:oleObj>
              </mc:Fallback>
            </mc:AlternateContent>
          </a:graphicData>
        </a:graphic>
      </p:graphicFrame>
      <p:sp>
        <p:nvSpPr>
          <p:cNvPr id="1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3660411024"/>
              </p:ext>
            </p:extLst>
          </p:nvPr>
        </p:nvGraphicFramePr>
        <p:xfrm>
          <a:off x="982639" y="4005064"/>
          <a:ext cx="2216448" cy="1080120"/>
        </p:xfrm>
        <a:graphic>
          <a:graphicData uri="http://schemas.openxmlformats.org/presentationml/2006/ole">
            <mc:AlternateContent xmlns:mc="http://schemas.openxmlformats.org/markup-compatibility/2006">
              <mc:Choice xmlns:v="urn:schemas-microsoft-com:vml" Requires="v">
                <p:oleObj spid="_x0000_s30963" r:id="rId11" imgW="1358310" imgH="812447" progId="Equation.3">
                  <p:embed/>
                </p:oleObj>
              </mc:Choice>
              <mc:Fallback>
                <p:oleObj r:id="rId11" imgW="1358310" imgH="812447" progId="Equation.3">
                  <p:embed/>
                  <p:pic>
                    <p:nvPicPr>
                      <p:cNvPr id="0" name="Object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82639" y="4005064"/>
                        <a:ext cx="2216448" cy="1080120"/>
                      </a:xfrm>
                      <a:prstGeom prst="rect">
                        <a:avLst/>
                      </a:prstGeom>
                      <a:noFill/>
                    </p:spPr>
                  </p:pic>
                </p:oleObj>
              </mc:Fallback>
            </mc:AlternateContent>
          </a:graphicData>
        </a:graphic>
      </p:graphicFrame>
      <p:sp>
        <p:nvSpPr>
          <p:cNvPr id="24"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5" name="对象 24"/>
          <p:cNvGraphicFramePr>
            <a:graphicFrameLocks noChangeAspect="1"/>
          </p:cNvGraphicFramePr>
          <p:nvPr>
            <p:extLst>
              <p:ext uri="{D42A27DB-BD31-4B8C-83A1-F6EECF244321}">
                <p14:modId xmlns:p14="http://schemas.microsoft.com/office/powerpoint/2010/main" val="3942250722"/>
              </p:ext>
            </p:extLst>
          </p:nvPr>
        </p:nvGraphicFramePr>
        <p:xfrm>
          <a:off x="1979712" y="5373216"/>
          <a:ext cx="486958" cy="461963"/>
        </p:xfrm>
        <a:graphic>
          <a:graphicData uri="http://schemas.openxmlformats.org/presentationml/2006/ole">
            <mc:AlternateContent xmlns:mc="http://schemas.openxmlformats.org/markup-compatibility/2006">
              <mc:Choice xmlns:v="urn:schemas-microsoft-com:vml" Requires="v">
                <p:oleObj spid="_x0000_s30964" r:id="rId13" imgW="266469" imgH="393359" progId="Equation.DSMT4">
                  <p:embed/>
                </p:oleObj>
              </mc:Choice>
              <mc:Fallback>
                <p:oleObj r:id="rId13" imgW="266469" imgH="393359" progId="Equation.DSMT4">
                  <p:embed/>
                  <p:pic>
                    <p:nvPicPr>
                      <p:cNvPr id="0" name="Object 1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979712" y="5373216"/>
                        <a:ext cx="486958" cy="461963"/>
                      </a:xfrm>
                      <a:prstGeom prst="rect">
                        <a:avLst/>
                      </a:prstGeom>
                      <a:noFill/>
                    </p:spPr>
                  </p:pic>
                </p:oleObj>
              </mc:Fallback>
            </mc:AlternateContent>
          </a:graphicData>
        </a:graphic>
      </p:graphicFrame>
    </p:spTree>
    <p:extLst>
      <p:ext uri="{BB962C8B-B14F-4D97-AF65-F5344CB8AC3E}">
        <p14:creationId xmlns:p14="http://schemas.microsoft.com/office/powerpoint/2010/main" val="3580350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第四节 无差异曲线</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594192" y="1813799"/>
            <a:ext cx="7650816" cy="5016758"/>
          </a:xfrm>
          <a:prstGeom prst="rect">
            <a:avLst/>
          </a:prstGeom>
          <a:noFill/>
        </p:spPr>
        <p:txBody>
          <a:bodyPr wrap="square" rtlCol="0">
            <a:spAutoFit/>
          </a:bodyPr>
          <a:lstStyle/>
          <a:p>
            <a:r>
              <a:rPr lang="zh-CN" altLang="en-US" sz="2000" dirty="0" smtClean="0">
                <a:solidFill>
                  <a:srgbClr val="000000"/>
                </a:solidFill>
                <a:latin typeface="宋体"/>
              </a:rPr>
              <a:t>（</a:t>
            </a:r>
            <a:r>
              <a:rPr lang="en-US" altLang="zh-CN" sz="2000" dirty="0" smtClean="0">
                <a:solidFill>
                  <a:srgbClr val="000000"/>
                </a:solidFill>
                <a:latin typeface="宋体"/>
              </a:rPr>
              <a:t>2</a:t>
            </a:r>
            <a:r>
              <a:rPr lang="zh-CN" altLang="en-US" sz="2000" dirty="0">
                <a:solidFill>
                  <a:srgbClr val="000000"/>
                </a:solidFill>
                <a:latin typeface="宋体"/>
              </a:rPr>
              <a:t>）</a:t>
            </a:r>
            <a:r>
              <a:rPr lang="zh-CN" altLang="en-US" sz="2000" dirty="0" smtClean="0">
                <a:solidFill>
                  <a:srgbClr val="000000"/>
                </a:solidFill>
                <a:latin typeface="宋体"/>
              </a:rPr>
              <a:t>下</a:t>
            </a:r>
            <a:r>
              <a:rPr lang="zh-CN" altLang="en-US" sz="2000" dirty="0">
                <a:solidFill>
                  <a:srgbClr val="000000"/>
                </a:solidFill>
                <a:latin typeface="宋体"/>
              </a:rPr>
              <a:t>凸</a:t>
            </a:r>
            <a:r>
              <a:rPr lang="zh-CN" altLang="en-US" sz="2000" dirty="0" smtClean="0">
                <a:solidFill>
                  <a:srgbClr val="000000"/>
                </a:solidFill>
                <a:latin typeface="宋体"/>
              </a:rPr>
              <a:t>曲线</a:t>
            </a:r>
            <a:endParaRPr lang="en-US" altLang="zh-CN" sz="2000" dirty="0" smtClean="0">
              <a:solidFill>
                <a:srgbClr val="000000"/>
              </a:solidFill>
              <a:latin typeface="宋体"/>
            </a:endParaRPr>
          </a:p>
          <a:p>
            <a:r>
              <a:rPr lang="zh-CN" altLang="en-US" sz="2000" dirty="0" smtClean="0">
                <a:solidFill>
                  <a:srgbClr val="000000"/>
                </a:solidFill>
                <a:latin typeface="宋体"/>
              </a:rPr>
              <a:t>  一般</a:t>
            </a:r>
            <a:r>
              <a:rPr lang="zh-CN" altLang="en-US" sz="2000" dirty="0">
                <a:solidFill>
                  <a:srgbClr val="000000"/>
                </a:solidFill>
                <a:latin typeface="宋体"/>
              </a:rPr>
              <a:t>请况下，随着风险的增大，人们所要求的收益补偿会越来越高。这就是说，人们的投资行为通常符合边际补偿率递增法则</a:t>
            </a:r>
            <a:r>
              <a:rPr lang="zh-CN" altLang="en-US" sz="2000" dirty="0" smtClean="0">
                <a:solidFill>
                  <a:srgbClr val="000000"/>
                </a:solidFill>
                <a:latin typeface="宋体"/>
              </a:rPr>
              <a:t>。</a:t>
            </a:r>
            <a:endParaRPr lang="en-US" altLang="zh-CN" sz="2000" dirty="0" smtClean="0">
              <a:solidFill>
                <a:srgbClr val="000000"/>
              </a:solidFill>
              <a:latin typeface="宋体"/>
            </a:endParaRPr>
          </a:p>
          <a:p>
            <a:r>
              <a:rPr lang="zh-CN" altLang="en-US" sz="2000" dirty="0">
                <a:solidFill>
                  <a:srgbClr val="000000"/>
                </a:solidFill>
                <a:latin typeface="宋体"/>
              </a:rPr>
              <a:t>依据</a:t>
            </a:r>
            <a:r>
              <a:rPr lang="en-US" altLang="zh-CN" sz="2000" dirty="0">
                <a:solidFill>
                  <a:srgbClr val="000000"/>
                </a:solidFill>
                <a:latin typeface="宋体"/>
              </a:rPr>
              <a:t>MRS</a:t>
            </a:r>
            <a:r>
              <a:rPr lang="zh-CN" altLang="en-US" sz="2000" dirty="0">
                <a:solidFill>
                  <a:srgbClr val="000000"/>
                </a:solidFill>
                <a:latin typeface="宋体"/>
              </a:rPr>
              <a:t>递增法则，有 </a:t>
            </a:r>
            <a:endParaRPr lang="en-US" altLang="zh-CN" sz="2000" dirty="0" smtClean="0">
              <a:solidFill>
                <a:srgbClr val="000000"/>
              </a:solidFill>
              <a:latin typeface="宋体"/>
            </a:endParaRPr>
          </a:p>
          <a:p>
            <a:endParaRPr lang="en-US" altLang="zh-CN" sz="2000" dirty="0">
              <a:solidFill>
                <a:srgbClr val="000000"/>
              </a:solidFill>
              <a:latin typeface="宋体"/>
            </a:endParaRPr>
          </a:p>
          <a:p>
            <a:r>
              <a:rPr lang="en-US" altLang="zh-CN" sz="2000" dirty="0">
                <a:solidFill>
                  <a:srgbClr val="000000"/>
                </a:solidFill>
                <a:latin typeface="宋体"/>
              </a:rPr>
              <a:t> </a:t>
            </a:r>
            <a:r>
              <a:rPr lang="en-US" altLang="zh-CN" sz="2000" dirty="0" smtClean="0">
                <a:solidFill>
                  <a:srgbClr val="000000"/>
                </a:solidFill>
                <a:latin typeface="宋体"/>
              </a:rPr>
              <a:t>                                                 </a:t>
            </a:r>
            <a:endParaRPr lang="en-US" altLang="zh-CN" sz="2000" dirty="0">
              <a:solidFill>
                <a:srgbClr val="000000"/>
              </a:solidFill>
              <a:latin typeface="宋体"/>
            </a:endParaRPr>
          </a:p>
          <a:p>
            <a:r>
              <a:rPr lang="zh-CN" altLang="en-US" sz="2000" dirty="0" smtClean="0">
                <a:solidFill>
                  <a:srgbClr val="000000"/>
                </a:solidFill>
                <a:latin typeface="宋体"/>
              </a:rPr>
              <a:t>因此得证为下凸函数。</a:t>
            </a:r>
            <a:endParaRPr lang="en-US" altLang="zh-CN" sz="2000" dirty="0" smtClean="0">
              <a:solidFill>
                <a:srgbClr val="000000"/>
              </a:solidFill>
              <a:latin typeface="宋体"/>
            </a:endParaRPr>
          </a:p>
          <a:p>
            <a:pPr lvl="0"/>
            <a:r>
              <a:rPr lang="zh-CN" altLang="en-US" sz="2000" dirty="0" smtClean="0">
                <a:solidFill>
                  <a:srgbClr val="000000"/>
                </a:solidFill>
                <a:latin typeface="宋体"/>
              </a:rPr>
              <a:t>（</a:t>
            </a:r>
            <a:r>
              <a:rPr lang="en-US" altLang="zh-CN" sz="2000" dirty="0" smtClean="0">
                <a:solidFill>
                  <a:srgbClr val="000000"/>
                </a:solidFill>
                <a:latin typeface="宋体"/>
              </a:rPr>
              <a:t>3</a:t>
            </a:r>
            <a:r>
              <a:rPr lang="zh-CN" altLang="en-US" sz="2000" dirty="0" smtClean="0">
                <a:solidFill>
                  <a:srgbClr val="000000"/>
                </a:solidFill>
                <a:latin typeface="宋体"/>
              </a:rPr>
              <a:t>）</a:t>
            </a:r>
            <a:r>
              <a:rPr lang="zh-CN" altLang="zh-CN" sz="2000" dirty="0"/>
              <a:t>互不</a:t>
            </a:r>
            <a:r>
              <a:rPr lang="zh-CN" altLang="zh-CN" sz="2000" dirty="0" smtClean="0"/>
              <a:t>相交</a:t>
            </a:r>
            <a:endParaRPr lang="en-US" altLang="zh-CN" sz="2000" dirty="0" smtClean="0"/>
          </a:p>
          <a:p>
            <a:r>
              <a:rPr lang="en-US" altLang="zh-CN" sz="2000" dirty="0" smtClean="0"/>
              <a:t>  </a:t>
            </a:r>
            <a:r>
              <a:rPr lang="zh-CN" altLang="zh-CN" sz="2000" dirty="0" smtClean="0"/>
              <a:t>任何</a:t>
            </a:r>
            <a:r>
              <a:rPr lang="zh-CN" altLang="zh-CN" sz="2000" dirty="0"/>
              <a:t>两条无差异曲线，都不可能有交点存在。因为一旦两条不同的无差异曲线</a:t>
            </a:r>
            <a:r>
              <a:rPr lang="en-US" altLang="zh-CN" sz="2000" dirty="0"/>
              <a:t> </a:t>
            </a:r>
            <a:r>
              <a:rPr lang="en-US" altLang="zh-CN" sz="2000" dirty="0" smtClean="0"/>
              <a:t>               </a:t>
            </a:r>
            <a:r>
              <a:rPr lang="zh-CN" altLang="zh-CN" sz="2000" dirty="0" smtClean="0"/>
              <a:t>与</a:t>
            </a:r>
            <a:r>
              <a:rPr lang="en-US" altLang="zh-CN" sz="2000" dirty="0" smtClean="0"/>
              <a:t>               </a:t>
            </a:r>
            <a:r>
              <a:rPr lang="zh-CN" altLang="zh-CN" sz="2000" dirty="0" smtClean="0"/>
              <a:t>在</a:t>
            </a:r>
            <a:r>
              <a:rPr lang="zh-CN" altLang="zh-CN" sz="2000" dirty="0"/>
              <a:t>某</a:t>
            </a:r>
            <a:r>
              <a:rPr lang="zh-CN" altLang="zh-CN" sz="2000" dirty="0" smtClean="0"/>
              <a:t>点</a:t>
            </a:r>
            <a:r>
              <a:rPr lang="en-US" altLang="zh-CN" sz="2000" dirty="0" smtClean="0"/>
              <a:t>           </a:t>
            </a:r>
            <a:r>
              <a:rPr lang="zh-CN" altLang="zh-CN" sz="2000" dirty="0"/>
              <a:t>相交，则必然有</a:t>
            </a:r>
            <a:r>
              <a:rPr lang="en-US" altLang="zh-CN" sz="2000" dirty="0"/>
              <a:t> </a:t>
            </a:r>
            <a:r>
              <a:rPr lang="en-US" altLang="zh-CN" sz="2000" dirty="0" smtClean="0"/>
              <a:t>                    </a:t>
            </a:r>
            <a:r>
              <a:rPr lang="zh-CN" altLang="zh-CN" sz="2000" dirty="0" smtClean="0"/>
              <a:t>，</a:t>
            </a:r>
            <a:r>
              <a:rPr lang="en-US" altLang="zh-CN" sz="2000" dirty="0" smtClean="0"/>
              <a:t>           </a:t>
            </a:r>
            <a:r>
              <a:rPr lang="zh-CN" altLang="zh-CN" sz="2000" dirty="0" smtClean="0"/>
              <a:t>为</a:t>
            </a:r>
            <a:r>
              <a:rPr lang="zh-CN" altLang="zh-CN" sz="2000" dirty="0"/>
              <a:t>对应两条无差异曲线的等效用函数，</a:t>
            </a:r>
            <a:r>
              <a:rPr lang="zh-CN" altLang="zh-CN" sz="2000" dirty="0" smtClean="0"/>
              <a:t>即</a:t>
            </a:r>
            <a:r>
              <a:rPr lang="en-US" altLang="zh-CN" sz="2000" dirty="0" smtClean="0"/>
              <a:t>                        </a:t>
            </a:r>
            <a:r>
              <a:rPr lang="zh-CN" altLang="zh-CN" sz="2000" dirty="0" smtClean="0"/>
              <a:t>，</a:t>
            </a:r>
            <a:r>
              <a:rPr lang="zh-CN" altLang="zh-CN" sz="2000" dirty="0"/>
              <a:t>特别地</a:t>
            </a:r>
            <a:r>
              <a:rPr lang="en-US" altLang="zh-CN" sz="2000" dirty="0"/>
              <a:t> </a:t>
            </a:r>
            <a:r>
              <a:rPr lang="en-US" altLang="zh-CN" sz="2000" dirty="0" smtClean="0"/>
              <a:t>                </a:t>
            </a:r>
            <a:r>
              <a:rPr lang="zh-CN" altLang="zh-CN" sz="2000" dirty="0" smtClean="0"/>
              <a:t>也</a:t>
            </a:r>
            <a:r>
              <a:rPr lang="zh-CN" altLang="zh-CN" sz="2000" dirty="0"/>
              <a:t>就成立了。既然</a:t>
            </a:r>
            <a:r>
              <a:rPr lang="en-US" altLang="zh-CN" sz="2000" dirty="0"/>
              <a:t> </a:t>
            </a:r>
            <a:r>
              <a:rPr lang="en-US" altLang="zh-CN" sz="2000" dirty="0" smtClean="0"/>
              <a:t>              </a:t>
            </a:r>
          </a:p>
          <a:p>
            <a:r>
              <a:rPr lang="zh-CN" altLang="zh-CN" sz="2000" dirty="0" smtClean="0"/>
              <a:t>与</a:t>
            </a:r>
            <a:r>
              <a:rPr lang="en-US" altLang="zh-CN" sz="2000" dirty="0" smtClean="0"/>
              <a:t>             </a:t>
            </a:r>
            <a:r>
              <a:rPr lang="zh-CN" altLang="zh-CN" sz="2000" dirty="0" smtClean="0"/>
              <a:t>是</a:t>
            </a:r>
            <a:r>
              <a:rPr lang="zh-CN" altLang="zh-CN" sz="2000" dirty="0"/>
              <a:t>两条不同的无差异曲线，所以</a:t>
            </a:r>
            <a:r>
              <a:rPr lang="en-US" altLang="zh-CN" sz="2000" dirty="0"/>
              <a:t> </a:t>
            </a:r>
            <a:r>
              <a:rPr lang="en-US" altLang="zh-CN" sz="2000" dirty="0" smtClean="0"/>
              <a:t>             </a:t>
            </a:r>
            <a:r>
              <a:rPr lang="zh-CN" altLang="zh-CN" sz="2000" dirty="0" smtClean="0"/>
              <a:t>，</a:t>
            </a:r>
            <a:r>
              <a:rPr lang="zh-CN" altLang="zh-CN" sz="2000" dirty="0"/>
              <a:t>与</a:t>
            </a:r>
            <a:r>
              <a:rPr lang="en-US" altLang="zh-CN" sz="2000" dirty="0"/>
              <a:t> </a:t>
            </a:r>
            <a:r>
              <a:rPr lang="en-US" altLang="zh-CN" sz="2000" dirty="0" smtClean="0"/>
              <a:t>                           </a:t>
            </a:r>
            <a:r>
              <a:rPr lang="zh-CN" altLang="zh-CN" sz="2000" dirty="0" smtClean="0"/>
              <a:t>矛盾</a:t>
            </a:r>
            <a:r>
              <a:rPr lang="zh-CN" altLang="en-US" sz="2000" dirty="0" smtClean="0"/>
              <a:t>，因此无差异曲线互不相交得证</a:t>
            </a:r>
            <a:r>
              <a:rPr lang="zh-CN" altLang="zh-CN" sz="2000" dirty="0" smtClean="0"/>
              <a:t>。</a:t>
            </a:r>
            <a:endParaRPr lang="zh-CN" altLang="zh-CN" sz="2000" dirty="0"/>
          </a:p>
          <a:p>
            <a:endParaRPr lang="zh-CN" altLang="zh-CN" sz="2000" dirty="0"/>
          </a:p>
          <a:p>
            <a:pPr lvl="0"/>
            <a:endParaRPr lang="zh-CN" altLang="zh-CN" sz="2000" dirty="0"/>
          </a:p>
        </p:txBody>
      </p:sp>
      <p:sp>
        <p:nvSpPr>
          <p:cNvPr id="22" name="Text Box 9"/>
          <p:cNvSpPr txBox="1">
            <a:spLocks noChangeArrowheads="1"/>
          </p:cNvSpPr>
          <p:nvPr/>
        </p:nvSpPr>
        <p:spPr bwMode="auto">
          <a:xfrm>
            <a:off x="971266" y="1369218"/>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无差异曲线的性质</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6"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0" name="Rectangle 2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3" name="Rectangle 2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9"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1" name="Rectangle 3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33"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4"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7"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2507487097"/>
              </p:ext>
            </p:extLst>
          </p:nvPr>
        </p:nvGraphicFramePr>
        <p:xfrm>
          <a:off x="3203848" y="2764060"/>
          <a:ext cx="1008112" cy="468023"/>
        </p:xfrm>
        <a:graphic>
          <a:graphicData uri="http://schemas.openxmlformats.org/presentationml/2006/ole">
            <mc:AlternateContent xmlns:mc="http://schemas.openxmlformats.org/markup-compatibility/2006">
              <mc:Choice xmlns:v="urn:schemas-microsoft-com:vml" Requires="v">
                <p:oleObj spid="_x0000_s32225" name="公式" r:id="rId4" imgW="685800" imgH="393700" progId="Equation.3">
                  <p:embed/>
                </p:oleObj>
              </mc:Choice>
              <mc:Fallback>
                <p:oleObj name="公式" r:id="rId4" imgW="685800" imgH="393700" progId="Equation.3">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2764060"/>
                        <a:ext cx="1008112" cy="468023"/>
                      </a:xfrm>
                      <a:prstGeom prst="rect">
                        <a:avLst/>
                      </a:prstGeom>
                      <a:noFill/>
                    </p:spPr>
                  </p:pic>
                </p:oleObj>
              </mc:Fallback>
            </mc:AlternateContent>
          </a:graphicData>
        </a:graphic>
      </p:graphicFrame>
      <p:sp>
        <p:nvSpPr>
          <p:cNvPr id="30"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1273199144"/>
              </p:ext>
            </p:extLst>
          </p:nvPr>
        </p:nvGraphicFramePr>
        <p:xfrm>
          <a:off x="2885627" y="3140968"/>
          <a:ext cx="1248220" cy="479576"/>
        </p:xfrm>
        <a:graphic>
          <a:graphicData uri="http://schemas.openxmlformats.org/presentationml/2006/ole">
            <mc:AlternateContent xmlns:mc="http://schemas.openxmlformats.org/markup-compatibility/2006">
              <mc:Choice xmlns:v="urn:schemas-microsoft-com:vml" Requires="v">
                <p:oleObj spid="_x0000_s32226" name="公式" r:id="rId6" imgW="850531" imgH="393529" progId="Equation.3">
                  <p:embed/>
                </p:oleObj>
              </mc:Choice>
              <mc:Fallback>
                <p:oleObj name="公式" r:id="rId6" imgW="850531" imgH="393529" progId="Equation.3">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5627" y="3140968"/>
                        <a:ext cx="1248220" cy="479576"/>
                      </a:xfrm>
                      <a:prstGeom prst="rect">
                        <a:avLst/>
                      </a:prstGeom>
                      <a:noFill/>
                    </p:spPr>
                  </p:pic>
                </p:oleObj>
              </mc:Fallback>
            </mc:AlternateContent>
          </a:graphicData>
        </a:graphic>
      </p:graphicFrame>
      <p:sp>
        <p:nvSpPr>
          <p:cNvPr id="10752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1272623320"/>
              </p:ext>
            </p:extLst>
          </p:nvPr>
        </p:nvGraphicFramePr>
        <p:xfrm>
          <a:off x="4181475" y="2780928"/>
          <a:ext cx="2066925" cy="852041"/>
        </p:xfrm>
        <a:graphic>
          <a:graphicData uri="http://schemas.openxmlformats.org/presentationml/2006/ole">
            <mc:AlternateContent xmlns:mc="http://schemas.openxmlformats.org/markup-compatibility/2006">
              <mc:Choice xmlns:v="urn:schemas-microsoft-com:vml" Requires="v">
                <p:oleObj spid="_x0000_s32227" name="公式" r:id="rId8" imgW="1549080" imgH="622080" progId="Equation.3">
                  <p:embed/>
                </p:oleObj>
              </mc:Choice>
              <mc:Fallback>
                <p:oleObj name="公式" r:id="rId8" imgW="1549080" imgH="622080" progId="Equation.3">
                  <p:embed/>
                  <p:pic>
                    <p:nvPicPr>
                      <p:cNvPr id="0" name="Object 13"/>
                      <p:cNvPicPr>
                        <a:picLocks noChangeAspect="1" noChangeArrowheads="1"/>
                      </p:cNvPicPr>
                      <p:nvPr/>
                    </p:nvPicPr>
                    <p:blipFill>
                      <a:blip r:embed="rId9"/>
                      <a:srcRect/>
                      <a:stretch>
                        <a:fillRect/>
                      </a:stretch>
                    </p:blipFill>
                    <p:spPr bwMode="auto">
                      <a:xfrm>
                        <a:off x="4181475" y="2780928"/>
                        <a:ext cx="2066925" cy="852041"/>
                      </a:xfrm>
                      <a:prstGeom prst="rect">
                        <a:avLst/>
                      </a:prstGeom>
                      <a:noFill/>
                    </p:spPr>
                  </p:pic>
                </p:oleObj>
              </mc:Fallback>
            </mc:AlternateContent>
          </a:graphicData>
        </a:graphic>
      </p:graphicFrame>
      <p:sp>
        <p:nvSpPr>
          <p:cNvPr id="107530"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2" name="对象 107531"/>
          <p:cNvGraphicFramePr>
            <a:graphicFrameLocks noChangeAspect="1"/>
          </p:cNvGraphicFramePr>
          <p:nvPr>
            <p:extLst>
              <p:ext uri="{D42A27DB-BD31-4B8C-83A1-F6EECF244321}">
                <p14:modId xmlns:p14="http://schemas.microsoft.com/office/powerpoint/2010/main" val="2940705617"/>
              </p:ext>
            </p:extLst>
          </p:nvPr>
        </p:nvGraphicFramePr>
        <p:xfrm>
          <a:off x="6248400" y="2996952"/>
          <a:ext cx="1280084" cy="577974"/>
        </p:xfrm>
        <a:graphic>
          <a:graphicData uri="http://schemas.openxmlformats.org/presentationml/2006/ole">
            <mc:AlternateContent xmlns:mc="http://schemas.openxmlformats.org/markup-compatibility/2006">
              <mc:Choice xmlns:v="urn:schemas-microsoft-com:vml" Requires="v">
                <p:oleObj spid="_x0000_s32228" name="公式" r:id="rId10" imgW="685800" imgH="431800" progId="Equation.3">
                  <p:embed/>
                </p:oleObj>
              </mc:Choice>
              <mc:Fallback>
                <p:oleObj name="公式" r:id="rId10" imgW="685800" imgH="431800" progId="Equation.3">
                  <p:embed/>
                  <p:pic>
                    <p:nvPicPr>
                      <p:cNvPr id="0" name="Object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48400" y="2996952"/>
                        <a:ext cx="1280084" cy="577974"/>
                      </a:xfrm>
                      <a:prstGeom prst="rect">
                        <a:avLst/>
                      </a:prstGeom>
                      <a:noFill/>
                    </p:spPr>
                  </p:pic>
                </p:oleObj>
              </mc:Fallback>
            </mc:AlternateContent>
          </a:graphicData>
        </a:graphic>
      </p:graphicFrame>
      <p:sp>
        <p:nvSpPr>
          <p:cNvPr id="107534"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5" name="对象 107534"/>
          <p:cNvGraphicFramePr>
            <a:graphicFrameLocks noChangeAspect="1"/>
          </p:cNvGraphicFramePr>
          <p:nvPr>
            <p:extLst>
              <p:ext uri="{D42A27DB-BD31-4B8C-83A1-F6EECF244321}">
                <p14:modId xmlns:p14="http://schemas.microsoft.com/office/powerpoint/2010/main" val="2899396274"/>
              </p:ext>
            </p:extLst>
          </p:nvPr>
        </p:nvGraphicFramePr>
        <p:xfrm>
          <a:off x="2408214" y="4581128"/>
          <a:ext cx="936104" cy="316835"/>
        </p:xfrm>
        <a:graphic>
          <a:graphicData uri="http://schemas.openxmlformats.org/presentationml/2006/ole">
            <mc:AlternateContent xmlns:mc="http://schemas.openxmlformats.org/markup-compatibility/2006">
              <mc:Choice xmlns:v="urn:schemas-microsoft-com:vml" Requires="v">
                <p:oleObj spid="_x0000_s32229" name="公式" r:id="rId12" imgW="647419" imgH="215806" progId="Equation.3">
                  <p:embed/>
                </p:oleObj>
              </mc:Choice>
              <mc:Fallback>
                <p:oleObj name="公式" r:id="rId12" imgW="647419" imgH="215806" progId="Equation.3">
                  <p:embed/>
                  <p:pic>
                    <p:nvPicPr>
                      <p:cNvPr id="0" name="Object 2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408214" y="4581128"/>
                        <a:ext cx="936104" cy="316835"/>
                      </a:xfrm>
                      <a:prstGeom prst="rect">
                        <a:avLst/>
                      </a:prstGeom>
                      <a:noFill/>
                    </p:spPr>
                  </p:pic>
                </p:oleObj>
              </mc:Fallback>
            </mc:AlternateContent>
          </a:graphicData>
        </a:graphic>
      </p:graphicFrame>
      <p:sp>
        <p:nvSpPr>
          <p:cNvPr id="107536"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7" name="对象 107536"/>
          <p:cNvGraphicFramePr>
            <a:graphicFrameLocks noChangeAspect="1"/>
          </p:cNvGraphicFramePr>
          <p:nvPr>
            <p:extLst>
              <p:ext uri="{D42A27DB-BD31-4B8C-83A1-F6EECF244321}">
                <p14:modId xmlns:p14="http://schemas.microsoft.com/office/powerpoint/2010/main" val="4005417705"/>
              </p:ext>
            </p:extLst>
          </p:nvPr>
        </p:nvGraphicFramePr>
        <p:xfrm>
          <a:off x="3669723" y="4581128"/>
          <a:ext cx="902277" cy="291505"/>
        </p:xfrm>
        <a:graphic>
          <a:graphicData uri="http://schemas.openxmlformats.org/presentationml/2006/ole">
            <mc:AlternateContent xmlns:mc="http://schemas.openxmlformats.org/markup-compatibility/2006">
              <mc:Choice xmlns:v="urn:schemas-microsoft-com:vml" Requires="v">
                <p:oleObj spid="_x0000_s32230" name="公式" r:id="rId14" imgW="685502" imgH="215806" progId="Equation.3">
                  <p:embed/>
                </p:oleObj>
              </mc:Choice>
              <mc:Fallback>
                <p:oleObj name="公式" r:id="rId14" imgW="685502" imgH="215806" progId="Equation.3">
                  <p:embed/>
                  <p:pic>
                    <p:nvPicPr>
                      <p:cNvPr id="0" name="Object 2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69723" y="4581128"/>
                        <a:ext cx="902277" cy="291505"/>
                      </a:xfrm>
                      <a:prstGeom prst="rect">
                        <a:avLst/>
                      </a:prstGeom>
                      <a:noFill/>
                    </p:spPr>
                  </p:pic>
                </p:oleObj>
              </mc:Fallback>
            </mc:AlternateContent>
          </a:graphicData>
        </a:graphic>
      </p:graphicFrame>
      <p:sp>
        <p:nvSpPr>
          <p:cNvPr id="107538"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9" name="对象 107538"/>
          <p:cNvGraphicFramePr>
            <a:graphicFrameLocks noChangeAspect="1"/>
          </p:cNvGraphicFramePr>
          <p:nvPr>
            <p:extLst>
              <p:ext uri="{D42A27DB-BD31-4B8C-83A1-F6EECF244321}">
                <p14:modId xmlns:p14="http://schemas.microsoft.com/office/powerpoint/2010/main" val="1032998286"/>
              </p:ext>
            </p:extLst>
          </p:nvPr>
        </p:nvGraphicFramePr>
        <p:xfrm>
          <a:off x="5433860" y="4581128"/>
          <a:ext cx="762224" cy="340568"/>
        </p:xfrm>
        <a:graphic>
          <a:graphicData uri="http://schemas.openxmlformats.org/presentationml/2006/ole">
            <mc:AlternateContent xmlns:mc="http://schemas.openxmlformats.org/markup-compatibility/2006">
              <mc:Choice xmlns:v="urn:schemas-microsoft-com:vml" Requires="v">
                <p:oleObj spid="_x0000_s32231" name="公式" r:id="rId16" imgW="508000" imgH="228600" progId="Equation.3">
                  <p:embed/>
                </p:oleObj>
              </mc:Choice>
              <mc:Fallback>
                <p:oleObj name="公式" r:id="rId16" imgW="508000" imgH="228600" progId="Equation.3">
                  <p:embed/>
                  <p:pic>
                    <p:nvPicPr>
                      <p:cNvPr id="0" name="Object 2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433860" y="4581128"/>
                        <a:ext cx="762224" cy="340568"/>
                      </a:xfrm>
                      <a:prstGeom prst="rect">
                        <a:avLst/>
                      </a:prstGeom>
                      <a:noFill/>
                    </p:spPr>
                  </p:pic>
                </p:oleObj>
              </mc:Fallback>
            </mc:AlternateContent>
          </a:graphicData>
        </a:graphic>
      </p:graphicFrame>
      <p:sp>
        <p:nvSpPr>
          <p:cNvPr id="107540"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1" name="对象 107540"/>
          <p:cNvGraphicFramePr>
            <a:graphicFrameLocks noChangeAspect="1"/>
          </p:cNvGraphicFramePr>
          <p:nvPr>
            <p:extLst>
              <p:ext uri="{D42A27DB-BD31-4B8C-83A1-F6EECF244321}">
                <p14:modId xmlns:p14="http://schemas.microsoft.com/office/powerpoint/2010/main" val="1560339569"/>
              </p:ext>
            </p:extLst>
          </p:nvPr>
        </p:nvGraphicFramePr>
        <p:xfrm>
          <a:off x="1009508" y="4941168"/>
          <a:ext cx="1333784" cy="330994"/>
        </p:xfrm>
        <a:graphic>
          <a:graphicData uri="http://schemas.openxmlformats.org/presentationml/2006/ole">
            <mc:AlternateContent xmlns:mc="http://schemas.openxmlformats.org/markup-compatibility/2006">
              <mc:Choice xmlns:v="urn:schemas-microsoft-com:vml" Requires="v">
                <p:oleObj spid="_x0000_s32232" name="公式" r:id="rId18" imgW="1473200" imgH="228600" progId="Equation.3">
                  <p:embed/>
                </p:oleObj>
              </mc:Choice>
              <mc:Fallback>
                <p:oleObj name="公式" r:id="rId18" imgW="1473200" imgH="228600" progId="Equation.3">
                  <p:embed/>
                  <p:pic>
                    <p:nvPicPr>
                      <p:cNvPr id="0" name="Object 3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009508" y="4941168"/>
                        <a:ext cx="1333784" cy="330994"/>
                      </a:xfrm>
                      <a:prstGeom prst="rect">
                        <a:avLst/>
                      </a:prstGeom>
                      <a:noFill/>
                    </p:spPr>
                  </p:pic>
                </p:oleObj>
              </mc:Fallback>
            </mc:AlternateContent>
          </a:graphicData>
        </a:graphic>
      </p:graphicFrame>
      <p:sp>
        <p:nvSpPr>
          <p:cNvPr id="107542" name="Rectangle 3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3" name="对象 107542"/>
          <p:cNvGraphicFramePr>
            <a:graphicFrameLocks noChangeAspect="1"/>
          </p:cNvGraphicFramePr>
          <p:nvPr>
            <p:extLst>
              <p:ext uri="{D42A27DB-BD31-4B8C-83A1-F6EECF244321}">
                <p14:modId xmlns:p14="http://schemas.microsoft.com/office/powerpoint/2010/main" val="3645644439"/>
              </p:ext>
            </p:extLst>
          </p:nvPr>
        </p:nvGraphicFramePr>
        <p:xfrm>
          <a:off x="2512570" y="4941168"/>
          <a:ext cx="986003" cy="288032"/>
        </p:xfrm>
        <a:graphic>
          <a:graphicData uri="http://schemas.openxmlformats.org/presentationml/2006/ole">
            <mc:AlternateContent xmlns:mc="http://schemas.openxmlformats.org/markup-compatibility/2006">
              <mc:Choice xmlns:v="urn:schemas-microsoft-com:vml" Requires="v">
                <p:oleObj spid="_x0000_s32233" name="公式" r:id="rId20" imgW="660400" imgH="228600" progId="Equation.3">
                  <p:embed/>
                </p:oleObj>
              </mc:Choice>
              <mc:Fallback>
                <p:oleObj name="公式" r:id="rId20" imgW="660400" imgH="228600" progId="Equation.3">
                  <p:embed/>
                  <p:pic>
                    <p:nvPicPr>
                      <p:cNvPr id="0" name="Object 3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512570" y="4941168"/>
                        <a:ext cx="986003" cy="288032"/>
                      </a:xfrm>
                      <a:prstGeom prst="rect">
                        <a:avLst/>
                      </a:prstGeom>
                      <a:noFill/>
                    </p:spPr>
                  </p:pic>
                </p:oleObj>
              </mc:Fallback>
            </mc:AlternateContent>
          </a:graphicData>
        </a:graphic>
      </p:graphicFrame>
      <p:sp>
        <p:nvSpPr>
          <p:cNvPr id="107544"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5" name="对象 107544"/>
          <p:cNvGraphicFramePr>
            <a:graphicFrameLocks noChangeAspect="1"/>
          </p:cNvGraphicFramePr>
          <p:nvPr>
            <p:extLst>
              <p:ext uri="{D42A27DB-BD31-4B8C-83A1-F6EECF244321}">
                <p14:modId xmlns:p14="http://schemas.microsoft.com/office/powerpoint/2010/main" val="101794913"/>
              </p:ext>
            </p:extLst>
          </p:nvPr>
        </p:nvGraphicFramePr>
        <p:xfrm>
          <a:off x="1053235" y="5229200"/>
          <a:ext cx="1570547" cy="338178"/>
        </p:xfrm>
        <a:graphic>
          <a:graphicData uri="http://schemas.openxmlformats.org/presentationml/2006/ole">
            <mc:AlternateContent xmlns:mc="http://schemas.openxmlformats.org/markup-compatibility/2006">
              <mc:Choice xmlns:v="urn:schemas-microsoft-com:vml" Requires="v">
                <p:oleObj spid="_x0000_s32234" name="公式" r:id="rId22" imgW="1346200" imgH="228600" progId="Equation.3">
                  <p:embed/>
                </p:oleObj>
              </mc:Choice>
              <mc:Fallback>
                <p:oleObj name="公式" r:id="rId22" imgW="1346200" imgH="228600" progId="Equation.3">
                  <p:embed/>
                  <p:pic>
                    <p:nvPicPr>
                      <p:cNvPr id="0" name="Object 34"/>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3235" y="5229200"/>
                        <a:ext cx="1570547" cy="338178"/>
                      </a:xfrm>
                      <a:prstGeom prst="rect">
                        <a:avLst/>
                      </a:prstGeom>
                      <a:noFill/>
                    </p:spPr>
                  </p:pic>
                </p:oleObj>
              </mc:Fallback>
            </mc:AlternateContent>
          </a:graphicData>
        </a:graphic>
      </p:graphicFrame>
      <p:sp>
        <p:nvSpPr>
          <p:cNvPr id="107546"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7" name="对象 107546"/>
          <p:cNvGraphicFramePr>
            <a:graphicFrameLocks noChangeAspect="1"/>
          </p:cNvGraphicFramePr>
          <p:nvPr>
            <p:extLst>
              <p:ext uri="{D42A27DB-BD31-4B8C-83A1-F6EECF244321}">
                <p14:modId xmlns:p14="http://schemas.microsoft.com/office/powerpoint/2010/main" val="1837459712"/>
              </p:ext>
            </p:extLst>
          </p:nvPr>
        </p:nvGraphicFramePr>
        <p:xfrm>
          <a:off x="3646980" y="5229200"/>
          <a:ext cx="1134286" cy="293580"/>
        </p:xfrm>
        <a:graphic>
          <a:graphicData uri="http://schemas.openxmlformats.org/presentationml/2006/ole">
            <mc:AlternateContent xmlns:mc="http://schemas.openxmlformats.org/markup-compatibility/2006">
              <mc:Choice xmlns:v="urn:schemas-microsoft-com:vml" Requires="v">
                <p:oleObj spid="_x0000_s32235" name="公式" r:id="rId24" imgW="927100" imgH="241300" progId="Equation.3">
                  <p:embed/>
                </p:oleObj>
              </mc:Choice>
              <mc:Fallback>
                <p:oleObj name="公式" r:id="rId24" imgW="927100" imgH="241300" progId="Equation.3">
                  <p:embed/>
                  <p:pic>
                    <p:nvPicPr>
                      <p:cNvPr id="0" name="Object 3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3646980" y="5229200"/>
                        <a:ext cx="1134286" cy="293580"/>
                      </a:xfrm>
                      <a:prstGeom prst="rect">
                        <a:avLst/>
                      </a:prstGeom>
                      <a:noFill/>
                    </p:spPr>
                  </p:pic>
                </p:oleObj>
              </mc:Fallback>
            </mc:AlternateContent>
          </a:graphicData>
        </a:graphic>
      </p:graphicFrame>
      <p:sp>
        <p:nvSpPr>
          <p:cNvPr id="107548"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9" name="对象 107548"/>
          <p:cNvGraphicFramePr>
            <a:graphicFrameLocks noChangeAspect="1"/>
          </p:cNvGraphicFramePr>
          <p:nvPr>
            <p:extLst>
              <p:ext uri="{D42A27DB-BD31-4B8C-83A1-F6EECF244321}">
                <p14:modId xmlns:p14="http://schemas.microsoft.com/office/powerpoint/2010/main" val="1419959478"/>
              </p:ext>
            </p:extLst>
          </p:nvPr>
        </p:nvGraphicFramePr>
        <p:xfrm>
          <a:off x="6948264" y="5157192"/>
          <a:ext cx="817742" cy="281980"/>
        </p:xfrm>
        <a:graphic>
          <a:graphicData uri="http://schemas.openxmlformats.org/presentationml/2006/ole">
            <mc:AlternateContent xmlns:mc="http://schemas.openxmlformats.org/markup-compatibility/2006">
              <mc:Choice xmlns:v="urn:schemas-microsoft-com:vml" Requires="v">
                <p:oleObj spid="_x0000_s32236" name="公式" r:id="rId26" imgW="647419" imgH="215806" progId="Equation.3">
                  <p:embed/>
                </p:oleObj>
              </mc:Choice>
              <mc:Fallback>
                <p:oleObj name="公式" r:id="rId26" imgW="647419" imgH="215806" progId="Equation.3">
                  <p:embed/>
                  <p:pic>
                    <p:nvPicPr>
                      <p:cNvPr id="0" name="Object 3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48264" y="5157192"/>
                        <a:ext cx="817742" cy="281980"/>
                      </a:xfrm>
                      <a:prstGeom prst="rect">
                        <a:avLst/>
                      </a:prstGeom>
                      <a:noFill/>
                    </p:spPr>
                  </p:pic>
                </p:oleObj>
              </mc:Fallback>
            </mc:AlternateContent>
          </a:graphicData>
        </a:graphic>
      </p:graphicFrame>
      <p:sp>
        <p:nvSpPr>
          <p:cNvPr id="107550"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1" name="对象 107550"/>
          <p:cNvGraphicFramePr>
            <a:graphicFrameLocks noChangeAspect="1"/>
          </p:cNvGraphicFramePr>
          <p:nvPr>
            <p:extLst>
              <p:ext uri="{D42A27DB-BD31-4B8C-83A1-F6EECF244321}">
                <p14:modId xmlns:p14="http://schemas.microsoft.com/office/powerpoint/2010/main" val="3977434063"/>
              </p:ext>
            </p:extLst>
          </p:nvPr>
        </p:nvGraphicFramePr>
        <p:xfrm>
          <a:off x="971266" y="5517232"/>
          <a:ext cx="879255" cy="288032"/>
        </p:xfrm>
        <a:graphic>
          <a:graphicData uri="http://schemas.openxmlformats.org/presentationml/2006/ole">
            <mc:AlternateContent xmlns:mc="http://schemas.openxmlformats.org/markup-compatibility/2006">
              <mc:Choice xmlns:v="urn:schemas-microsoft-com:vml" Requires="v">
                <p:oleObj spid="_x0000_s32237" name="公式" r:id="rId27" imgW="685502" imgH="215806" progId="Equation.3">
                  <p:embed/>
                </p:oleObj>
              </mc:Choice>
              <mc:Fallback>
                <p:oleObj name="公式" r:id="rId27" imgW="685502" imgH="215806" progId="Equation.3">
                  <p:embed/>
                  <p:pic>
                    <p:nvPicPr>
                      <p:cNvPr id="0" name="Object 4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71266" y="5517232"/>
                        <a:ext cx="879255" cy="288032"/>
                      </a:xfrm>
                      <a:prstGeom prst="rect">
                        <a:avLst/>
                      </a:prstGeom>
                      <a:noFill/>
                    </p:spPr>
                  </p:pic>
                </p:oleObj>
              </mc:Fallback>
            </mc:AlternateContent>
          </a:graphicData>
        </a:graphic>
      </p:graphicFrame>
      <p:sp>
        <p:nvSpPr>
          <p:cNvPr id="22528"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29" name="对象 22528"/>
          <p:cNvGraphicFramePr>
            <a:graphicFrameLocks noChangeAspect="1"/>
          </p:cNvGraphicFramePr>
          <p:nvPr>
            <p:extLst>
              <p:ext uri="{D42A27DB-BD31-4B8C-83A1-F6EECF244321}">
                <p14:modId xmlns:p14="http://schemas.microsoft.com/office/powerpoint/2010/main" val="1361535244"/>
              </p:ext>
            </p:extLst>
          </p:nvPr>
        </p:nvGraphicFramePr>
        <p:xfrm>
          <a:off x="5562600" y="5517232"/>
          <a:ext cx="597739" cy="283926"/>
        </p:xfrm>
        <a:graphic>
          <a:graphicData uri="http://schemas.openxmlformats.org/presentationml/2006/ole">
            <mc:AlternateContent xmlns:mc="http://schemas.openxmlformats.org/markup-compatibility/2006">
              <mc:Choice xmlns:v="urn:schemas-microsoft-com:vml" Requires="v">
                <p:oleObj spid="_x0000_s32238" name="公式" r:id="rId28" imgW="457002" imgH="215806" progId="Equation.3">
                  <p:embed/>
                </p:oleObj>
              </mc:Choice>
              <mc:Fallback>
                <p:oleObj name="公式" r:id="rId28" imgW="457002" imgH="215806" progId="Equation.3">
                  <p:embed/>
                  <p:pic>
                    <p:nvPicPr>
                      <p:cNvPr id="0" name="Object 4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562600" y="5517232"/>
                        <a:ext cx="597739" cy="283926"/>
                      </a:xfrm>
                      <a:prstGeom prst="rect">
                        <a:avLst/>
                      </a:prstGeom>
                      <a:noFill/>
                    </p:spPr>
                  </p:pic>
                </p:oleObj>
              </mc:Fallback>
            </mc:AlternateContent>
          </a:graphicData>
        </a:graphic>
      </p:graphicFrame>
      <p:sp>
        <p:nvSpPr>
          <p:cNvPr id="22530"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1" name="对象 22530"/>
          <p:cNvGraphicFramePr>
            <a:graphicFrameLocks noChangeAspect="1"/>
          </p:cNvGraphicFramePr>
          <p:nvPr>
            <p:extLst>
              <p:ext uri="{D42A27DB-BD31-4B8C-83A1-F6EECF244321}">
                <p14:modId xmlns:p14="http://schemas.microsoft.com/office/powerpoint/2010/main" val="1969067816"/>
              </p:ext>
            </p:extLst>
          </p:nvPr>
        </p:nvGraphicFramePr>
        <p:xfrm>
          <a:off x="6862412" y="5517232"/>
          <a:ext cx="1901723" cy="291505"/>
        </p:xfrm>
        <a:graphic>
          <a:graphicData uri="http://schemas.openxmlformats.org/presentationml/2006/ole">
            <mc:AlternateContent xmlns:mc="http://schemas.openxmlformats.org/markup-compatibility/2006">
              <mc:Choice xmlns:v="urn:schemas-microsoft-com:vml" Requires="v">
                <p:oleObj spid="_x0000_s32239" name="公式" r:id="rId30" imgW="1473200" imgH="228600" progId="Equation.3">
                  <p:embed/>
                </p:oleObj>
              </mc:Choice>
              <mc:Fallback>
                <p:oleObj name="公式" r:id="rId30" imgW="1473200" imgH="228600" progId="Equation.3">
                  <p:embed/>
                  <p:pic>
                    <p:nvPicPr>
                      <p:cNvPr id="0" name="Object 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62412" y="5517232"/>
                        <a:ext cx="1901723" cy="291505"/>
                      </a:xfrm>
                      <a:prstGeom prst="rect">
                        <a:avLst/>
                      </a:prstGeom>
                      <a:noFill/>
                    </p:spPr>
                  </p:pic>
                </p:oleObj>
              </mc:Fallback>
            </mc:AlternateContent>
          </a:graphicData>
        </a:graphic>
      </p:graphicFrame>
    </p:spTree>
    <p:extLst>
      <p:ext uri="{BB962C8B-B14F-4D97-AF65-F5344CB8AC3E}">
        <p14:creationId xmlns:p14="http://schemas.microsoft.com/office/powerpoint/2010/main" val="1321624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1447800" y="1143000"/>
            <a:ext cx="8382000" cy="5334000"/>
          </a:xfrm>
        </p:spPr>
        <p:txBody>
          <a:bodyPr/>
          <a:lstStyle/>
          <a:p>
            <a:pPr>
              <a:buFontTx/>
              <a:buNone/>
              <a:defRPr/>
            </a:pPr>
            <a:r>
              <a:rPr lang="zh-CN" altLang="en-US" b="1" dirty="0" smtClean="0">
                <a:latin typeface="+mn-ea"/>
              </a:rPr>
              <a:t>本章内容概要：</a:t>
            </a:r>
            <a:endParaRPr lang="en-US" altLang="zh-CN" b="1" dirty="0" smtClean="0">
              <a:latin typeface="+mn-ea"/>
            </a:endParaRPr>
          </a:p>
          <a:p>
            <a:pPr>
              <a:buFontTx/>
              <a:buNone/>
              <a:defRPr/>
            </a:pPr>
            <a:r>
              <a:rPr lang="zh-CN" altLang="en-US" sz="2800" b="1" dirty="0" smtClean="0">
                <a:latin typeface="+mn-ea"/>
              </a:rPr>
              <a:t> </a:t>
            </a:r>
            <a:endParaRPr lang="en-US" altLang="zh-CN" sz="2800" b="1" dirty="0" smtClean="0">
              <a:latin typeface="+mn-ea"/>
            </a:endParaRPr>
          </a:p>
          <a:p>
            <a:pPr>
              <a:buFontTx/>
              <a:buBlip>
                <a:blip r:embed="rId2"/>
              </a:buBlip>
              <a:defRPr/>
            </a:pPr>
            <a:r>
              <a:rPr lang="zh-CN" altLang="en-US" sz="2800" b="1" dirty="0" smtClean="0">
                <a:latin typeface="+mn-ea"/>
                <a:hlinkClick r:id="rId3" action="ppaction://hlinksldjump"/>
              </a:rPr>
              <a:t>第一节 效用函数</a:t>
            </a:r>
            <a:endParaRPr lang="en-US" altLang="zh-CN" sz="2800" b="1" dirty="0" smtClean="0">
              <a:latin typeface="+mn-ea"/>
            </a:endParaRPr>
          </a:p>
          <a:p>
            <a:pPr>
              <a:buFontTx/>
              <a:buBlip>
                <a:blip r:embed="rId2"/>
              </a:buBlip>
              <a:defRPr/>
            </a:pPr>
            <a:r>
              <a:rPr lang="zh-CN" altLang="en-US" sz="2800" b="1" dirty="0" smtClean="0">
                <a:latin typeface="+mn-ea"/>
                <a:hlinkClick r:id="rId4" action="ppaction://hlinksldjump"/>
              </a:rPr>
              <a:t>第二节 风险的度量</a:t>
            </a:r>
            <a:endParaRPr lang="en-US" altLang="zh-CN" sz="2800" b="1" dirty="0" smtClean="0">
              <a:latin typeface="+mn-ea"/>
            </a:endParaRPr>
          </a:p>
          <a:p>
            <a:pPr>
              <a:buFontTx/>
              <a:buBlip>
                <a:blip r:embed="rId2"/>
              </a:buBlip>
              <a:defRPr/>
            </a:pPr>
            <a:r>
              <a:rPr lang="zh-CN" altLang="en-US" sz="2800" b="1" dirty="0" smtClean="0">
                <a:latin typeface="+mn-ea"/>
                <a:hlinkClick r:id="rId5" action="ppaction://hlinksldjump"/>
              </a:rPr>
              <a:t>第三节 </a:t>
            </a:r>
            <a:r>
              <a:rPr lang="zh-CN" altLang="zh-CN" sz="2800" b="1" dirty="0" smtClean="0">
                <a:hlinkClick r:id="rId5" action="ppaction://hlinksldjump"/>
              </a:rPr>
              <a:t>风险</a:t>
            </a:r>
            <a:r>
              <a:rPr lang="zh-CN" altLang="zh-CN" sz="2800" b="1" dirty="0">
                <a:hlinkClick r:id="rId5" action="ppaction://hlinksldjump"/>
              </a:rPr>
              <a:t>承受能力及其</a:t>
            </a:r>
            <a:r>
              <a:rPr lang="zh-CN" altLang="zh-CN" sz="2800" b="1" dirty="0" smtClean="0">
                <a:hlinkClick r:id="rId5" action="ppaction://hlinksldjump"/>
              </a:rPr>
              <a:t>偏好</a:t>
            </a:r>
            <a:endParaRPr lang="en-US" altLang="zh-CN" sz="2800" b="1" dirty="0" smtClean="0"/>
          </a:p>
          <a:p>
            <a:pPr>
              <a:buFontTx/>
              <a:buBlip>
                <a:blip r:embed="rId2"/>
              </a:buBlip>
              <a:defRPr/>
            </a:pPr>
            <a:r>
              <a:rPr lang="zh-CN" altLang="en-US" sz="2800" b="1" dirty="0" smtClean="0">
                <a:latin typeface="+mn-ea"/>
                <a:hlinkClick r:id="rId6" action="ppaction://hlinksldjump"/>
              </a:rPr>
              <a:t>第四节 </a:t>
            </a:r>
            <a:r>
              <a:rPr lang="zh-CN" altLang="zh-CN" sz="2800" b="1" dirty="0" smtClean="0">
                <a:hlinkClick r:id="rId6" action="ppaction://hlinksldjump"/>
              </a:rPr>
              <a:t>无</a:t>
            </a:r>
            <a:r>
              <a:rPr lang="zh-CN" altLang="zh-CN" sz="2800" b="1" dirty="0">
                <a:hlinkClick r:id="rId6" action="ppaction://hlinksldjump"/>
              </a:rPr>
              <a:t>差异曲线</a:t>
            </a:r>
            <a:endParaRPr lang="en-US" altLang="zh-CN" sz="2800" b="1" dirty="0" smtClean="0">
              <a:latin typeface="+mn-ea"/>
            </a:endParaRPr>
          </a:p>
          <a:p>
            <a:pPr>
              <a:buFontTx/>
              <a:buBlip>
                <a:blip r:embed="rId2"/>
              </a:buBlip>
              <a:defRPr/>
            </a:pPr>
            <a:r>
              <a:rPr lang="zh-CN" altLang="en-US" sz="2800" b="1" dirty="0" smtClean="0">
                <a:latin typeface="+mn-ea"/>
                <a:hlinkClick r:id="rId7" action="ppaction://hlinksldjump"/>
              </a:rPr>
              <a:t>第五节 </a:t>
            </a:r>
            <a:r>
              <a:rPr lang="zh-CN" altLang="zh-CN" sz="2800" b="1" dirty="0" smtClean="0">
                <a:hlinkClick r:id="rId7" action="ppaction://hlinksldjump"/>
              </a:rPr>
              <a:t>风险</a:t>
            </a:r>
            <a:r>
              <a:rPr lang="zh-CN" altLang="zh-CN" sz="2800" b="1" dirty="0">
                <a:hlinkClick r:id="rId7" action="ppaction://hlinksldjump"/>
              </a:rPr>
              <a:t>与收益的权衡及其选择</a:t>
            </a:r>
            <a:endParaRPr lang="en-US" altLang="zh-CN" sz="2800" b="1" dirty="0" smtClean="0">
              <a:latin typeface="+mn-ea"/>
            </a:endParaRPr>
          </a:p>
          <a:p>
            <a:pPr>
              <a:buFontTx/>
              <a:buNone/>
              <a:defRPr/>
            </a:pPr>
            <a:endParaRPr lang="zh-CN" b="1" dirty="0" smtClean="0"/>
          </a:p>
        </p:txBody>
      </p:sp>
      <p:sp>
        <p:nvSpPr>
          <p:cNvPr id="21507"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  风险偏好及选择</a:t>
            </a:r>
            <a:endParaRPr lang="zh-CN" altLang="en-US" sz="2400" dirty="0" smtClean="0">
              <a:solidFill>
                <a:srgbClr val="0033CC"/>
              </a:solidFill>
              <a:latin typeface="华文中宋" pitchFamily="2" charset="-122"/>
              <a:ea typeface="华文中宋" pitchFamily="2" charset="-122"/>
            </a:endParaRPr>
          </a:p>
        </p:txBody>
      </p:sp>
    </p:spTree>
    <p:extLst>
      <p:ext uri="{BB962C8B-B14F-4D97-AF65-F5344CB8AC3E}">
        <p14:creationId xmlns:p14="http://schemas.microsoft.com/office/powerpoint/2010/main" val="208290441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第五节 </a:t>
            </a:r>
            <a:r>
              <a:rPr lang="zh-CN" altLang="zh-CN" sz="2800" b="0" dirty="0" smtClean="0">
                <a:effectLst>
                  <a:outerShdw blurRad="38100" dist="38100" dir="2700000" algn="tl">
                    <a:srgbClr val="C0C0C0"/>
                  </a:outerShdw>
                </a:effectLst>
                <a:latin typeface="+mj-ea"/>
              </a:rPr>
              <a:t>风险</a:t>
            </a:r>
            <a:r>
              <a:rPr lang="zh-CN" altLang="zh-CN" sz="2800" b="0" dirty="0">
                <a:effectLst>
                  <a:outerShdw blurRad="38100" dist="38100" dir="2700000" algn="tl">
                    <a:srgbClr val="C0C0C0"/>
                  </a:outerShdw>
                </a:effectLst>
                <a:latin typeface="+mj-ea"/>
              </a:rPr>
              <a:t>与收益的权衡及其选择</a:t>
            </a: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990600" y="1600200"/>
            <a:ext cx="45720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有限个投资方案下的选择</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TextBox 11"/>
          <p:cNvSpPr txBox="1"/>
          <p:nvPr/>
        </p:nvSpPr>
        <p:spPr>
          <a:xfrm>
            <a:off x="539552" y="2061865"/>
            <a:ext cx="8352928" cy="2308324"/>
          </a:xfrm>
          <a:prstGeom prst="rect">
            <a:avLst/>
          </a:prstGeom>
          <a:noFill/>
        </p:spPr>
        <p:txBody>
          <a:bodyPr wrap="square" rtlCol="0">
            <a:spAutoFit/>
          </a:bodyPr>
          <a:lstStyle/>
          <a:p>
            <a:r>
              <a:rPr lang="en-US" altLang="zh-CN" dirty="0" smtClean="0"/>
              <a:t>      </a:t>
            </a:r>
            <a:r>
              <a:rPr lang="zh-CN" altLang="zh-CN" dirty="0" smtClean="0"/>
              <a:t>有限</a:t>
            </a:r>
            <a:r>
              <a:rPr lang="zh-CN" altLang="zh-CN" dirty="0"/>
              <a:t>个方案下，寻求最优方案的另一种方式可借助于几何图形</a:t>
            </a:r>
            <a:r>
              <a:rPr lang="zh-CN" altLang="zh-CN" dirty="0" smtClean="0"/>
              <a:t>表述</a:t>
            </a:r>
            <a:r>
              <a:rPr lang="zh-CN" altLang="en-US" dirty="0" smtClean="0"/>
              <a:t>，如下图所示，</a:t>
            </a:r>
            <a:r>
              <a:rPr lang="zh-CN" altLang="zh-CN" dirty="0"/>
              <a:t>每一个点都对应一个投资方案，</a:t>
            </a:r>
            <a:r>
              <a:rPr lang="en-US" altLang="zh-CN" dirty="0"/>
              <a:t> </a:t>
            </a:r>
            <a:r>
              <a:rPr lang="en-US" altLang="zh-CN" dirty="0" smtClean="0"/>
              <a:t>  </a:t>
            </a:r>
            <a:r>
              <a:rPr lang="zh-CN" altLang="zh-CN" dirty="0" smtClean="0"/>
              <a:t>是</a:t>
            </a:r>
            <a:r>
              <a:rPr lang="zh-CN" altLang="zh-CN" dirty="0"/>
              <a:t>行为人的无差异曲线。从前面的分析知，虽然</a:t>
            </a:r>
            <a:r>
              <a:rPr lang="en-US" altLang="zh-CN" dirty="0"/>
              <a:t> </a:t>
            </a:r>
            <a:r>
              <a:rPr lang="en-US" altLang="zh-CN" dirty="0" smtClean="0"/>
              <a:t>   </a:t>
            </a:r>
            <a:r>
              <a:rPr lang="zh-CN" altLang="zh-CN" dirty="0" smtClean="0"/>
              <a:t>对应</a:t>
            </a:r>
            <a:r>
              <a:rPr lang="zh-CN" altLang="zh-CN" dirty="0"/>
              <a:t>了更高的效用，但</a:t>
            </a:r>
            <a:r>
              <a:rPr lang="en-US" altLang="zh-CN" dirty="0"/>
              <a:t> </a:t>
            </a:r>
            <a:r>
              <a:rPr lang="en-US" altLang="zh-CN" dirty="0" smtClean="0"/>
              <a:t>                                   </a:t>
            </a:r>
            <a:r>
              <a:rPr lang="zh-CN" altLang="zh-CN" dirty="0" smtClean="0"/>
              <a:t>都</a:t>
            </a:r>
            <a:r>
              <a:rPr lang="zh-CN" altLang="zh-CN" dirty="0"/>
              <a:t>严格位于它的右下方，表明</a:t>
            </a:r>
            <a:r>
              <a:rPr lang="en-US" altLang="zh-CN" dirty="0"/>
              <a:t> </a:t>
            </a:r>
            <a:r>
              <a:rPr lang="en-US" altLang="zh-CN" dirty="0" smtClean="0"/>
              <a:t>     </a:t>
            </a:r>
            <a:r>
              <a:rPr lang="zh-CN" altLang="zh-CN" dirty="0" smtClean="0"/>
              <a:t>虽</a:t>
            </a:r>
            <a:r>
              <a:rPr lang="zh-CN" altLang="zh-CN" dirty="0"/>
              <a:t>好，但不可企及。相比之下，</a:t>
            </a:r>
            <a:r>
              <a:rPr lang="en-US" altLang="zh-CN" dirty="0"/>
              <a:t> </a:t>
            </a:r>
            <a:r>
              <a:rPr lang="en-US" altLang="zh-CN" dirty="0" smtClean="0"/>
              <a:t>   </a:t>
            </a:r>
            <a:r>
              <a:rPr lang="zh-CN" altLang="zh-CN" dirty="0" smtClean="0"/>
              <a:t>则</a:t>
            </a:r>
            <a:r>
              <a:rPr lang="zh-CN" altLang="zh-CN" dirty="0"/>
              <a:t>明显有</a:t>
            </a:r>
            <a:r>
              <a:rPr lang="en-US" altLang="zh-CN" dirty="0"/>
              <a:t> </a:t>
            </a:r>
            <a:r>
              <a:rPr lang="en-US" altLang="zh-CN" dirty="0" smtClean="0"/>
              <a:t>            </a:t>
            </a:r>
            <a:r>
              <a:rPr lang="zh-CN" altLang="zh-CN" dirty="0" smtClean="0"/>
              <a:t>位于</a:t>
            </a:r>
            <a:r>
              <a:rPr lang="zh-CN" altLang="zh-CN" dirty="0"/>
              <a:t>其上，如图中还存在位于</a:t>
            </a:r>
            <a:r>
              <a:rPr lang="en-US" altLang="zh-CN" dirty="0"/>
              <a:t> </a:t>
            </a:r>
            <a:r>
              <a:rPr lang="en-US" altLang="zh-CN" dirty="0" smtClean="0"/>
              <a:t>    </a:t>
            </a:r>
            <a:r>
              <a:rPr lang="zh-CN" altLang="zh-CN" dirty="0" smtClean="0"/>
              <a:t>左上方</a:t>
            </a:r>
            <a:r>
              <a:rPr lang="zh-CN" altLang="zh-CN" dirty="0"/>
              <a:t>的无差异曲线</a:t>
            </a:r>
            <a:r>
              <a:rPr lang="en-US" altLang="zh-CN" dirty="0"/>
              <a:t> </a:t>
            </a:r>
            <a:r>
              <a:rPr lang="en-US" altLang="zh-CN" dirty="0" smtClean="0"/>
              <a:t>    </a:t>
            </a:r>
            <a:r>
              <a:rPr lang="zh-CN" altLang="zh-CN" dirty="0" smtClean="0"/>
              <a:t>，</a:t>
            </a:r>
            <a:r>
              <a:rPr lang="en-US" altLang="zh-CN" dirty="0" smtClean="0"/>
              <a:t> </a:t>
            </a:r>
            <a:r>
              <a:rPr lang="zh-CN" altLang="zh-CN" dirty="0"/>
              <a:t>也有点位于其上，表明</a:t>
            </a:r>
            <a:r>
              <a:rPr lang="en-US" altLang="zh-CN" dirty="0"/>
              <a:t> </a:t>
            </a:r>
            <a:r>
              <a:rPr lang="en-US" altLang="zh-CN" dirty="0" smtClean="0"/>
              <a:t>   </a:t>
            </a:r>
            <a:r>
              <a:rPr lang="zh-CN" altLang="zh-CN" dirty="0" smtClean="0"/>
              <a:t>不仅</a:t>
            </a:r>
            <a:r>
              <a:rPr lang="zh-CN" altLang="zh-CN" dirty="0"/>
              <a:t>可行，而且它上面那些点所对应方案一定不是最优的。</a:t>
            </a:r>
            <a:r>
              <a:rPr lang="en-US" altLang="zh-CN" dirty="0"/>
              <a:t> </a:t>
            </a:r>
            <a:r>
              <a:rPr lang="en-US" altLang="zh-CN" dirty="0" smtClean="0"/>
              <a:t>  </a:t>
            </a:r>
            <a:r>
              <a:rPr lang="zh-CN" altLang="zh-CN" dirty="0" smtClean="0"/>
              <a:t>是</a:t>
            </a:r>
            <a:r>
              <a:rPr lang="zh-CN" altLang="zh-CN" dirty="0"/>
              <a:t>有点位于其上的最左上方的无差异曲线，表明</a:t>
            </a:r>
            <a:r>
              <a:rPr lang="en-US" altLang="zh-CN" dirty="0"/>
              <a:t> </a:t>
            </a:r>
            <a:r>
              <a:rPr lang="en-US" altLang="zh-CN" dirty="0" smtClean="0"/>
              <a:t>   </a:t>
            </a:r>
            <a:r>
              <a:rPr lang="zh-CN" altLang="zh-CN" dirty="0" smtClean="0"/>
              <a:t>既</a:t>
            </a:r>
            <a:r>
              <a:rPr lang="zh-CN" altLang="zh-CN" dirty="0"/>
              <a:t>可行，同时又不存在比其更好的现实方案，故</a:t>
            </a:r>
            <a:r>
              <a:rPr lang="en-US" altLang="zh-CN" dirty="0"/>
              <a:t> </a:t>
            </a:r>
            <a:r>
              <a:rPr lang="en-US" altLang="zh-CN" dirty="0" smtClean="0"/>
              <a:t>   </a:t>
            </a:r>
            <a:r>
              <a:rPr lang="zh-CN" altLang="zh-CN" dirty="0" smtClean="0"/>
              <a:t>上</a:t>
            </a:r>
            <a:r>
              <a:rPr lang="zh-CN" altLang="zh-CN" dirty="0"/>
              <a:t>的点所对应的方案就是行为人所要求的最优方案。</a:t>
            </a:r>
            <a:endParaRPr lang="zh-CN" altLang="en-US" dirty="0"/>
          </a:p>
        </p:txBody>
      </p:sp>
      <p:sp>
        <p:nvSpPr>
          <p:cNvPr id="1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4" name="对象 13"/>
          <p:cNvGraphicFramePr>
            <a:graphicFrameLocks noChangeAspect="1"/>
          </p:cNvGraphicFramePr>
          <p:nvPr>
            <p:extLst>
              <p:ext uri="{D42A27DB-BD31-4B8C-83A1-F6EECF244321}">
                <p14:modId xmlns:p14="http://schemas.microsoft.com/office/powerpoint/2010/main" val="2018296421"/>
              </p:ext>
            </p:extLst>
          </p:nvPr>
        </p:nvGraphicFramePr>
        <p:xfrm>
          <a:off x="4199384" y="2332954"/>
          <a:ext cx="288032" cy="355811"/>
        </p:xfrm>
        <a:graphic>
          <a:graphicData uri="http://schemas.openxmlformats.org/presentationml/2006/ole">
            <mc:AlternateContent xmlns:mc="http://schemas.openxmlformats.org/markup-compatibility/2006">
              <mc:Choice xmlns:v="urn:schemas-microsoft-com:vml" Requires="v">
                <p:oleObj spid="_x0000_s34098" name="公式" r:id="rId3" imgW="139700" imgH="228600" progId="Equation.3">
                  <p:embed/>
                </p:oleObj>
              </mc:Choice>
              <mc:Fallback>
                <p:oleObj name="公式" r:id="rId3" imgW="1397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9384" y="2332954"/>
                        <a:ext cx="288032" cy="355811"/>
                      </a:xfrm>
                      <a:prstGeom prst="rect">
                        <a:avLst/>
                      </a:prstGeom>
                      <a:noFill/>
                    </p:spPr>
                  </p:pic>
                </p:oleObj>
              </mc:Fallback>
            </mc:AlternateContent>
          </a:graphicData>
        </a:graphic>
      </p:graphicFrame>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150956178"/>
              </p:ext>
            </p:extLst>
          </p:nvPr>
        </p:nvGraphicFramePr>
        <p:xfrm>
          <a:off x="1113284" y="2636912"/>
          <a:ext cx="288032" cy="300962"/>
        </p:xfrm>
        <a:graphic>
          <a:graphicData uri="http://schemas.openxmlformats.org/presentationml/2006/ole">
            <mc:AlternateContent xmlns:mc="http://schemas.openxmlformats.org/markup-compatibility/2006">
              <mc:Choice xmlns:v="urn:schemas-microsoft-com:vml" Requires="v">
                <p:oleObj spid="_x0000_s34099" name="公式" r:id="rId5" imgW="152268" imgH="215713" progId="Equation.3">
                  <p:embed/>
                </p:oleObj>
              </mc:Choice>
              <mc:Fallback>
                <p:oleObj name="公式" r:id="rId5" imgW="152268" imgH="215713"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13284" y="2636912"/>
                        <a:ext cx="288032" cy="300962"/>
                      </a:xfrm>
                      <a:prstGeom prst="rect">
                        <a:avLst/>
                      </a:prstGeom>
                      <a:noFill/>
                    </p:spPr>
                  </p:pic>
                </p:oleObj>
              </mc:Fallback>
            </mc:AlternateContent>
          </a:graphicData>
        </a:graphic>
      </p:graphicFrame>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1605849327"/>
              </p:ext>
            </p:extLst>
          </p:nvPr>
        </p:nvGraphicFramePr>
        <p:xfrm>
          <a:off x="3779912" y="2636912"/>
          <a:ext cx="2127751" cy="357105"/>
        </p:xfrm>
        <a:graphic>
          <a:graphicData uri="http://schemas.openxmlformats.org/presentationml/2006/ole">
            <mc:AlternateContent xmlns:mc="http://schemas.openxmlformats.org/markup-compatibility/2006">
              <mc:Choice xmlns:v="urn:schemas-microsoft-com:vml" Requires="v">
                <p:oleObj spid="_x0000_s34100" name="公式" r:id="rId7" imgW="1358900" imgH="228600" progId="Equation.3">
                  <p:embed/>
                </p:oleObj>
              </mc:Choice>
              <mc:Fallback>
                <p:oleObj name="公式" r:id="rId7" imgW="13589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79912" y="2636912"/>
                        <a:ext cx="2127751" cy="357105"/>
                      </a:xfrm>
                      <a:prstGeom prst="rect">
                        <a:avLst/>
                      </a:prstGeom>
                      <a:noFill/>
                    </p:spPr>
                  </p:pic>
                </p:oleObj>
              </mc:Fallback>
            </mc:AlternateContent>
          </a:graphicData>
        </a:graphic>
      </p:graphicFrame>
      <p:graphicFrame>
        <p:nvGraphicFramePr>
          <p:cNvPr id="19" name="对象 18"/>
          <p:cNvGraphicFramePr>
            <a:graphicFrameLocks noChangeAspect="1"/>
          </p:cNvGraphicFramePr>
          <p:nvPr>
            <p:extLst>
              <p:ext uri="{D42A27DB-BD31-4B8C-83A1-F6EECF244321}">
                <p14:modId xmlns:p14="http://schemas.microsoft.com/office/powerpoint/2010/main" val="3475953112"/>
              </p:ext>
            </p:extLst>
          </p:nvPr>
        </p:nvGraphicFramePr>
        <p:xfrm>
          <a:off x="910419" y="2914402"/>
          <a:ext cx="288925" cy="301625"/>
        </p:xfrm>
        <a:graphic>
          <a:graphicData uri="http://schemas.openxmlformats.org/presentationml/2006/ole">
            <mc:AlternateContent xmlns:mc="http://schemas.openxmlformats.org/markup-compatibility/2006">
              <mc:Choice xmlns:v="urn:schemas-microsoft-com:vml" Requires="v">
                <p:oleObj spid="_x0000_s34101" name="公式" r:id="rId9" imgW="152268" imgH="215713" progId="Equation.3">
                  <p:embed/>
                </p:oleObj>
              </mc:Choice>
              <mc:Fallback>
                <p:oleObj name="公式" r:id="rId9" imgW="152268" imgH="215713" progId="Equation.3">
                  <p:embed/>
                  <p:pic>
                    <p:nvPicPr>
                      <p:cNvPr id="0" name="对象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0419" y="2914402"/>
                        <a:ext cx="288925"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1692259875"/>
              </p:ext>
            </p:extLst>
          </p:nvPr>
        </p:nvGraphicFramePr>
        <p:xfrm>
          <a:off x="4446105" y="2860486"/>
          <a:ext cx="269911" cy="381050"/>
        </p:xfrm>
        <a:graphic>
          <a:graphicData uri="http://schemas.openxmlformats.org/presentationml/2006/ole">
            <mc:AlternateContent xmlns:mc="http://schemas.openxmlformats.org/markup-compatibility/2006">
              <mc:Choice xmlns:v="urn:schemas-microsoft-com:vml" Requires="v">
                <p:oleObj spid="_x0000_s34102" name="公式" r:id="rId10" imgW="165028" imgH="228501" progId="Equation.3">
                  <p:embed/>
                </p:oleObj>
              </mc:Choice>
              <mc:Fallback>
                <p:oleObj name="公式" r:id="rId10" imgW="165028" imgH="228501" progId="Equation.3">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446105" y="2860486"/>
                        <a:ext cx="269911" cy="381050"/>
                      </a:xfrm>
                      <a:prstGeom prst="rect">
                        <a:avLst/>
                      </a:prstGeom>
                      <a:noFill/>
                    </p:spPr>
                  </p:pic>
                </p:oleObj>
              </mc:Fallback>
            </mc:AlternateContent>
          </a:graphicData>
        </a:graphic>
      </p:graphicFrame>
      <p:sp>
        <p:nvSpPr>
          <p:cNvPr id="23"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36851389"/>
              </p:ext>
            </p:extLst>
          </p:nvPr>
        </p:nvGraphicFramePr>
        <p:xfrm>
          <a:off x="5562600" y="2877570"/>
          <a:ext cx="848816" cy="345281"/>
        </p:xfrm>
        <a:graphic>
          <a:graphicData uri="http://schemas.openxmlformats.org/presentationml/2006/ole">
            <mc:AlternateContent xmlns:mc="http://schemas.openxmlformats.org/markup-compatibility/2006">
              <mc:Choice xmlns:v="urn:schemas-microsoft-com:vml" Requires="v">
                <p:oleObj spid="_x0000_s34103" name="公式" r:id="rId12" imgW="558800" imgH="228600" progId="Equation.3">
                  <p:embed/>
                </p:oleObj>
              </mc:Choice>
              <mc:Fallback>
                <p:oleObj name="公式" r:id="rId12" imgW="558800" imgH="228600" progId="Equation.3">
                  <p:embed/>
                  <p:pic>
                    <p:nvPicPr>
                      <p:cNvPr id="0" name="Object 1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562600" y="2877570"/>
                        <a:ext cx="848816" cy="345281"/>
                      </a:xfrm>
                      <a:prstGeom prst="rect">
                        <a:avLst/>
                      </a:prstGeom>
                      <a:noFill/>
                    </p:spPr>
                  </p:pic>
                </p:oleObj>
              </mc:Fallback>
            </mc:AlternateContent>
          </a:graphicData>
        </a:graphic>
      </p:graphicFrame>
      <p:graphicFrame>
        <p:nvGraphicFramePr>
          <p:cNvPr id="25" name="对象 24"/>
          <p:cNvGraphicFramePr>
            <a:graphicFrameLocks noChangeAspect="1"/>
          </p:cNvGraphicFramePr>
          <p:nvPr>
            <p:extLst>
              <p:ext uri="{D42A27DB-BD31-4B8C-83A1-F6EECF244321}">
                <p14:modId xmlns:p14="http://schemas.microsoft.com/office/powerpoint/2010/main" val="3337391363"/>
              </p:ext>
            </p:extLst>
          </p:nvPr>
        </p:nvGraphicFramePr>
        <p:xfrm>
          <a:off x="1414163" y="3184605"/>
          <a:ext cx="250287" cy="353347"/>
        </p:xfrm>
        <a:graphic>
          <a:graphicData uri="http://schemas.openxmlformats.org/presentationml/2006/ole">
            <mc:AlternateContent xmlns:mc="http://schemas.openxmlformats.org/markup-compatibility/2006">
              <mc:Choice xmlns:v="urn:schemas-microsoft-com:vml" Requires="v">
                <p:oleObj spid="_x0000_s34104" name="公式" r:id="rId14" imgW="165028" imgH="228501" progId="Equation.3">
                  <p:embed/>
                </p:oleObj>
              </mc:Choice>
              <mc:Fallback>
                <p:oleObj name="公式" r:id="rId14" imgW="165028" imgH="228501" progId="Equation.3">
                  <p:embed/>
                  <p:pic>
                    <p:nvPicPr>
                      <p:cNvPr id="0" name="对象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163" y="3184605"/>
                        <a:ext cx="250287" cy="353347"/>
                      </a:xfrm>
                      <a:prstGeom prst="rect">
                        <a:avLst/>
                      </a:prstGeom>
                      <a:noFill/>
                      <a:ln>
                        <a:noFill/>
                      </a:ln>
                    </p:spPr>
                  </p:pic>
                </p:oleObj>
              </mc:Fallback>
            </mc:AlternateContent>
          </a:graphicData>
        </a:graphic>
      </p:graphicFrame>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1924355676"/>
              </p:ext>
            </p:extLst>
          </p:nvPr>
        </p:nvGraphicFramePr>
        <p:xfrm>
          <a:off x="3779912" y="3216027"/>
          <a:ext cx="177251" cy="289457"/>
        </p:xfrm>
        <a:graphic>
          <a:graphicData uri="http://schemas.openxmlformats.org/presentationml/2006/ole">
            <mc:AlternateContent xmlns:mc="http://schemas.openxmlformats.org/markup-compatibility/2006">
              <mc:Choice xmlns:v="urn:schemas-microsoft-com:vml" Requires="v">
                <p:oleObj spid="_x0000_s34105" name="公式" r:id="rId15" imgW="164885" imgH="215619" progId="Equation.3">
                  <p:embed/>
                </p:oleObj>
              </mc:Choice>
              <mc:Fallback>
                <p:oleObj name="公式" r:id="rId15" imgW="164885" imgH="215619" progId="Equation.3">
                  <p:embed/>
                  <p:pic>
                    <p:nvPicPr>
                      <p:cNvPr id="0" name="Object 20"/>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779912" y="3216027"/>
                        <a:ext cx="177251" cy="289457"/>
                      </a:xfrm>
                      <a:prstGeom prst="rect">
                        <a:avLst/>
                      </a:prstGeom>
                      <a:noFill/>
                    </p:spPr>
                  </p:pic>
                </p:oleObj>
              </mc:Fallback>
            </mc:AlternateContent>
          </a:graphicData>
        </a:graphic>
      </p:graphicFrame>
      <p:graphicFrame>
        <p:nvGraphicFramePr>
          <p:cNvPr id="28" name="对象 27"/>
          <p:cNvGraphicFramePr>
            <a:graphicFrameLocks noChangeAspect="1"/>
          </p:cNvGraphicFramePr>
          <p:nvPr>
            <p:extLst>
              <p:ext uri="{D42A27DB-BD31-4B8C-83A1-F6EECF244321}">
                <p14:modId xmlns:p14="http://schemas.microsoft.com/office/powerpoint/2010/main" val="3237708276"/>
              </p:ext>
            </p:extLst>
          </p:nvPr>
        </p:nvGraphicFramePr>
        <p:xfrm>
          <a:off x="4131677" y="3216027"/>
          <a:ext cx="177800" cy="288925"/>
        </p:xfrm>
        <a:graphic>
          <a:graphicData uri="http://schemas.openxmlformats.org/presentationml/2006/ole">
            <mc:AlternateContent xmlns:mc="http://schemas.openxmlformats.org/markup-compatibility/2006">
              <mc:Choice xmlns:v="urn:schemas-microsoft-com:vml" Requires="v">
                <p:oleObj spid="_x0000_s34106" name="公式" r:id="rId17" imgW="164885" imgH="215619" progId="Equation.3">
                  <p:embed/>
                </p:oleObj>
              </mc:Choice>
              <mc:Fallback>
                <p:oleObj name="公式" r:id="rId17" imgW="164885" imgH="215619" progId="Equation.3">
                  <p:embed/>
                  <p:pic>
                    <p:nvPicPr>
                      <p:cNvPr id="0" name="对象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31677" y="3216027"/>
                        <a:ext cx="177800" cy="288925"/>
                      </a:xfrm>
                      <a:prstGeom prst="rect">
                        <a:avLst/>
                      </a:prstGeom>
                      <a:noFill/>
                      <a:ln>
                        <a:noFill/>
                      </a:ln>
                    </p:spPr>
                  </p:pic>
                </p:oleObj>
              </mc:Fallback>
            </mc:AlternateContent>
          </a:graphicData>
        </a:graphic>
      </p:graphicFrame>
      <p:sp>
        <p:nvSpPr>
          <p:cNvPr id="2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1" name="对象 30"/>
          <p:cNvGraphicFramePr>
            <a:graphicFrameLocks noChangeAspect="1"/>
          </p:cNvGraphicFramePr>
          <p:nvPr>
            <p:extLst>
              <p:ext uri="{D42A27DB-BD31-4B8C-83A1-F6EECF244321}">
                <p14:modId xmlns:p14="http://schemas.microsoft.com/office/powerpoint/2010/main" val="1707908882"/>
              </p:ext>
            </p:extLst>
          </p:nvPr>
        </p:nvGraphicFramePr>
        <p:xfrm>
          <a:off x="6620136" y="3188374"/>
          <a:ext cx="249237" cy="354013"/>
        </p:xfrm>
        <a:graphic>
          <a:graphicData uri="http://schemas.openxmlformats.org/presentationml/2006/ole">
            <mc:AlternateContent xmlns:mc="http://schemas.openxmlformats.org/markup-compatibility/2006">
              <mc:Choice xmlns:v="urn:schemas-microsoft-com:vml" Requires="v">
                <p:oleObj spid="_x0000_s34107" name="公式" r:id="rId18" imgW="165028" imgH="228501" progId="Equation.3">
                  <p:embed/>
                </p:oleObj>
              </mc:Choice>
              <mc:Fallback>
                <p:oleObj name="公式" r:id="rId18" imgW="165028" imgH="228501" progId="Equation.3">
                  <p:embed/>
                  <p:pic>
                    <p:nvPicPr>
                      <p:cNvPr id="0" name="对象 2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20136" y="3188374"/>
                        <a:ext cx="249237" cy="35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20" name="对象 107519"/>
          <p:cNvGraphicFramePr>
            <a:graphicFrameLocks noChangeAspect="1"/>
          </p:cNvGraphicFramePr>
          <p:nvPr>
            <p:extLst>
              <p:ext uri="{D42A27DB-BD31-4B8C-83A1-F6EECF244321}">
                <p14:modId xmlns:p14="http://schemas.microsoft.com/office/powerpoint/2010/main" val="2788683697"/>
              </p:ext>
            </p:extLst>
          </p:nvPr>
        </p:nvGraphicFramePr>
        <p:xfrm>
          <a:off x="4716016" y="3429000"/>
          <a:ext cx="177800" cy="288925"/>
        </p:xfrm>
        <a:graphic>
          <a:graphicData uri="http://schemas.openxmlformats.org/presentationml/2006/ole">
            <mc:AlternateContent xmlns:mc="http://schemas.openxmlformats.org/markup-compatibility/2006">
              <mc:Choice xmlns:v="urn:schemas-microsoft-com:vml" Requires="v">
                <p:oleObj spid="_x0000_s34108" name="公式" r:id="rId19" imgW="164885" imgH="215619" progId="Equation.3">
                  <p:embed/>
                </p:oleObj>
              </mc:Choice>
              <mc:Fallback>
                <p:oleObj name="公式" r:id="rId19" imgW="164885" imgH="215619" progId="Equation.3">
                  <p:embed/>
                  <p:pic>
                    <p:nvPicPr>
                      <p:cNvPr id="0" name="对象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716016" y="3429000"/>
                        <a:ext cx="1778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21" name="对象 107520"/>
          <p:cNvGraphicFramePr>
            <a:graphicFrameLocks noChangeAspect="1"/>
          </p:cNvGraphicFramePr>
          <p:nvPr>
            <p:extLst>
              <p:ext uri="{D42A27DB-BD31-4B8C-83A1-F6EECF244321}">
                <p14:modId xmlns:p14="http://schemas.microsoft.com/office/powerpoint/2010/main" val="3194357073"/>
              </p:ext>
            </p:extLst>
          </p:nvPr>
        </p:nvGraphicFramePr>
        <p:xfrm>
          <a:off x="1835696" y="3717032"/>
          <a:ext cx="177800" cy="288925"/>
        </p:xfrm>
        <a:graphic>
          <a:graphicData uri="http://schemas.openxmlformats.org/presentationml/2006/ole">
            <mc:AlternateContent xmlns:mc="http://schemas.openxmlformats.org/markup-compatibility/2006">
              <mc:Choice xmlns:v="urn:schemas-microsoft-com:vml" Requires="v">
                <p:oleObj spid="_x0000_s34109" name="公式" r:id="rId20" imgW="164885" imgH="215619" progId="Equation.3">
                  <p:embed/>
                </p:oleObj>
              </mc:Choice>
              <mc:Fallback>
                <p:oleObj name="公式" r:id="rId20" imgW="164885" imgH="215619" progId="Equation.3">
                  <p:embed/>
                  <p:pic>
                    <p:nvPicPr>
                      <p:cNvPr id="0" name="对象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835696" y="3717032"/>
                        <a:ext cx="1778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23" name="对象 107522"/>
          <p:cNvGraphicFramePr>
            <a:graphicFrameLocks noChangeAspect="1"/>
          </p:cNvGraphicFramePr>
          <p:nvPr>
            <p:extLst>
              <p:ext uri="{D42A27DB-BD31-4B8C-83A1-F6EECF244321}">
                <p14:modId xmlns:p14="http://schemas.microsoft.com/office/powerpoint/2010/main" val="3255775290"/>
              </p:ext>
            </p:extLst>
          </p:nvPr>
        </p:nvGraphicFramePr>
        <p:xfrm>
          <a:off x="6872559" y="3717032"/>
          <a:ext cx="177800" cy="288925"/>
        </p:xfrm>
        <a:graphic>
          <a:graphicData uri="http://schemas.openxmlformats.org/presentationml/2006/ole">
            <mc:AlternateContent xmlns:mc="http://schemas.openxmlformats.org/markup-compatibility/2006">
              <mc:Choice xmlns:v="urn:schemas-microsoft-com:vml" Requires="v">
                <p:oleObj spid="_x0000_s34110" name="公式" r:id="rId21" imgW="164885" imgH="215619" progId="Equation.3">
                  <p:embed/>
                </p:oleObj>
              </mc:Choice>
              <mc:Fallback>
                <p:oleObj name="公式" r:id="rId21" imgW="164885" imgH="215619" progId="Equation.3">
                  <p:embed/>
                  <p:pic>
                    <p:nvPicPr>
                      <p:cNvPr id="0" name="对象 2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872559" y="3717032"/>
                        <a:ext cx="1778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3824" name="Picture 32" descr="C:\Users\huobo\AppData\Roaming\Tencent\Users\1005279233\QQ\WinTemp\RichOle\`(5W6TBAVA{ED77Q_1CV5_I.jpg"/>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265314" y="4077072"/>
            <a:ext cx="3042989" cy="2247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2541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第五节 </a:t>
            </a:r>
            <a:r>
              <a:rPr lang="zh-CN" altLang="zh-CN" sz="2800" b="0" dirty="0" smtClean="0">
                <a:effectLst>
                  <a:outerShdw blurRad="38100" dist="38100" dir="2700000" algn="tl">
                    <a:srgbClr val="C0C0C0"/>
                  </a:outerShdw>
                </a:effectLst>
                <a:latin typeface="+mj-ea"/>
              </a:rPr>
              <a:t>风险</a:t>
            </a:r>
            <a:r>
              <a:rPr lang="zh-CN" altLang="zh-CN" sz="2800" b="0" dirty="0">
                <a:effectLst>
                  <a:outerShdw blurRad="38100" dist="38100" dir="2700000" algn="tl">
                    <a:srgbClr val="C0C0C0"/>
                  </a:outerShdw>
                </a:effectLst>
                <a:latin typeface="+mj-ea"/>
              </a:rPr>
              <a:t>与收益的权衡及其选择</a:t>
            </a: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990600" y="1600200"/>
            <a:ext cx="45720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latin typeface="Times New Roman"/>
                <a:cs typeface="Times New Roman"/>
              </a:rPr>
              <a:t>一般情形下的选择</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TextBox 11"/>
          <p:cNvSpPr txBox="1"/>
          <p:nvPr/>
        </p:nvSpPr>
        <p:spPr>
          <a:xfrm>
            <a:off x="539552" y="2038235"/>
            <a:ext cx="8352928" cy="2246769"/>
          </a:xfrm>
          <a:prstGeom prst="rect">
            <a:avLst/>
          </a:prstGeom>
          <a:noFill/>
        </p:spPr>
        <p:txBody>
          <a:bodyPr wrap="square" rtlCol="0">
            <a:spAutoFit/>
          </a:bodyPr>
          <a:lstStyle/>
          <a:p>
            <a:r>
              <a:rPr lang="zh-CN" altLang="en-US" dirty="0" smtClean="0">
                <a:solidFill>
                  <a:srgbClr val="000000"/>
                </a:solidFill>
              </a:rPr>
              <a:t>    </a:t>
            </a:r>
            <a:r>
              <a:rPr lang="zh-CN" altLang="en-US" sz="2000" dirty="0" smtClean="0">
                <a:solidFill>
                  <a:srgbClr val="000000"/>
                </a:solidFill>
              </a:rPr>
              <a:t>受上图分析</a:t>
            </a:r>
            <a:r>
              <a:rPr lang="zh-CN" altLang="en-US" sz="2000" dirty="0">
                <a:solidFill>
                  <a:srgbClr val="000000"/>
                </a:solidFill>
              </a:rPr>
              <a:t>的启发，可以</a:t>
            </a:r>
            <a:r>
              <a:rPr lang="zh-CN" altLang="en-US" sz="2000" dirty="0" smtClean="0">
                <a:solidFill>
                  <a:srgbClr val="000000"/>
                </a:solidFill>
              </a:rPr>
              <a:t>将分析</a:t>
            </a:r>
            <a:r>
              <a:rPr lang="zh-CN" altLang="en-US" sz="2000" dirty="0">
                <a:solidFill>
                  <a:srgbClr val="000000"/>
                </a:solidFill>
              </a:rPr>
              <a:t>方法推广到一般情况</a:t>
            </a:r>
            <a:r>
              <a:rPr lang="zh-CN" altLang="en-US" sz="2000" dirty="0" smtClean="0">
                <a:solidFill>
                  <a:srgbClr val="000000"/>
                </a:solidFill>
              </a:rPr>
              <a:t>。在上图中</a:t>
            </a:r>
            <a:r>
              <a:rPr lang="zh-CN" altLang="en-US" sz="2000" dirty="0">
                <a:solidFill>
                  <a:srgbClr val="000000"/>
                </a:solidFill>
              </a:rPr>
              <a:t>，每一个点都代表一个可能的方案。如果我们能根据约束条件先求出可行集，</a:t>
            </a:r>
            <a:r>
              <a:rPr lang="zh-CN" altLang="en-US" sz="2000" dirty="0" smtClean="0">
                <a:solidFill>
                  <a:srgbClr val="000000"/>
                </a:solidFill>
              </a:rPr>
              <a:t>如下图所</a:t>
            </a:r>
            <a:r>
              <a:rPr lang="zh-CN" altLang="en-US" sz="2000" dirty="0">
                <a:solidFill>
                  <a:srgbClr val="000000"/>
                </a:solidFill>
              </a:rPr>
              <a:t>示，则我们就能利用无差异曲线找出最优的行动方案。最优方案就是落在位于最左上方无差异曲线上的点所对应的方案，即无差异曲线与可行集边界切点</a:t>
            </a:r>
            <a:r>
              <a:rPr lang="en-US" altLang="zh-CN" sz="2000" dirty="0">
                <a:solidFill>
                  <a:srgbClr val="000000"/>
                </a:solidFill>
              </a:rPr>
              <a:t>E</a:t>
            </a:r>
            <a:r>
              <a:rPr lang="zh-CN" altLang="en-US" sz="2000" dirty="0">
                <a:solidFill>
                  <a:srgbClr val="000000"/>
                </a:solidFill>
              </a:rPr>
              <a:t>所对应的方案，点</a:t>
            </a:r>
            <a:r>
              <a:rPr lang="en-US" altLang="zh-CN" sz="2000" dirty="0">
                <a:solidFill>
                  <a:srgbClr val="000000"/>
                </a:solidFill>
              </a:rPr>
              <a:t>E</a:t>
            </a:r>
            <a:r>
              <a:rPr lang="zh-CN" altLang="en-US" sz="2000" dirty="0">
                <a:solidFill>
                  <a:srgbClr val="000000"/>
                </a:solidFill>
              </a:rPr>
              <a:t>满足风险一定下收益最大或收益一定风险最小的决策原则。</a:t>
            </a:r>
          </a:p>
          <a:p>
            <a:endParaRPr lang="zh-CN" altLang="en-US" sz="2000" dirty="0">
              <a:solidFill>
                <a:srgbClr val="000000"/>
              </a:solidFill>
            </a:endParaRPr>
          </a:p>
        </p:txBody>
      </p:sp>
      <p:sp>
        <p:nvSpPr>
          <p:cNvPr id="1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pic>
        <p:nvPicPr>
          <p:cNvPr id="34818" name="Picture 2" descr="XM]O]F(BE9L@VWGQ233GA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56200" y="3933056"/>
            <a:ext cx="3404032" cy="239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16850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第五节 </a:t>
            </a:r>
            <a:r>
              <a:rPr lang="zh-CN" altLang="zh-CN" sz="2800" b="0" dirty="0" smtClean="0">
                <a:effectLst>
                  <a:outerShdw blurRad="38100" dist="38100" dir="2700000" algn="tl">
                    <a:srgbClr val="C0C0C0"/>
                  </a:outerShdw>
                </a:effectLst>
                <a:latin typeface="+mj-ea"/>
              </a:rPr>
              <a:t>风险</a:t>
            </a:r>
            <a:r>
              <a:rPr lang="zh-CN" altLang="zh-CN" sz="2800" b="0" dirty="0">
                <a:effectLst>
                  <a:outerShdw blurRad="38100" dist="38100" dir="2700000" algn="tl">
                    <a:srgbClr val="C0C0C0"/>
                  </a:outerShdw>
                </a:effectLst>
                <a:latin typeface="+mj-ea"/>
              </a:rPr>
              <a:t>与收益的权衡及其选择</a:t>
            </a: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970200" y="1600200"/>
            <a:ext cx="45720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t>资产的最优配置</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TextBox 11"/>
          <p:cNvSpPr txBox="1"/>
          <p:nvPr/>
        </p:nvSpPr>
        <p:spPr>
          <a:xfrm>
            <a:off x="539552" y="2038235"/>
            <a:ext cx="8352928" cy="4401205"/>
          </a:xfrm>
          <a:prstGeom prst="rect">
            <a:avLst/>
          </a:prstGeom>
          <a:noFill/>
        </p:spPr>
        <p:txBody>
          <a:bodyPr wrap="square" rtlCol="0">
            <a:spAutoFit/>
          </a:bodyPr>
          <a:lstStyle/>
          <a:p>
            <a:r>
              <a:rPr lang="en-US" altLang="zh-CN" dirty="0" smtClean="0"/>
              <a:t>    </a:t>
            </a:r>
            <a:r>
              <a:rPr lang="zh-CN" altLang="zh-CN" sz="2000" dirty="0"/>
              <a:t>上面我们从理论上论述了投资者如何根据自己的风险偏好来权衡风险与收益</a:t>
            </a:r>
            <a:r>
              <a:rPr lang="zh-CN" altLang="en-US" sz="2000" dirty="0"/>
              <a:t>，</a:t>
            </a:r>
            <a:r>
              <a:rPr lang="zh-CN" altLang="zh-CN" sz="2000" dirty="0"/>
              <a:t>事实上，投资者除了要清楚自身的风险偏好以外，更重要的是如何最优配置自己的资源，使之</a:t>
            </a:r>
            <a:r>
              <a:rPr lang="zh-CN" altLang="zh-CN" sz="2000" dirty="0" smtClean="0"/>
              <a:t>达到</a:t>
            </a:r>
            <a:r>
              <a:rPr lang="zh-CN" altLang="en-US" sz="2000" dirty="0" smtClean="0"/>
              <a:t>上</a:t>
            </a:r>
            <a:r>
              <a:rPr lang="zh-CN" altLang="zh-CN" sz="2000" dirty="0" smtClean="0"/>
              <a:t>图中</a:t>
            </a:r>
            <a:r>
              <a:rPr lang="zh-CN" altLang="zh-CN" sz="2000" dirty="0"/>
              <a:t>的点</a:t>
            </a:r>
            <a:r>
              <a:rPr lang="en-US" altLang="zh-CN" sz="2000" dirty="0"/>
              <a:t>E</a:t>
            </a:r>
            <a:r>
              <a:rPr lang="zh-CN" altLang="zh-CN" sz="2000" dirty="0" smtClean="0"/>
              <a:t>。</a:t>
            </a:r>
            <a:r>
              <a:rPr lang="zh-CN" altLang="zh-CN" sz="2000" dirty="0">
                <a:latin typeface="+mn-ea"/>
              </a:rPr>
              <a:t>假设投资者目前拥有一定</a:t>
            </a:r>
            <a:r>
              <a:rPr lang="zh-CN" altLang="zh-CN" sz="2000" dirty="0" smtClean="0">
                <a:latin typeface="+mn-ea"/>
              </a:rPr>
              <a:t>资金</a:t>
            </a:r>
            <a:r>
              <a:rPr lang="en-US" altLang="zh-CN" sz="2000" dirty="0" smtClean="0">
                <a:latin typeface="+mn-ea"/>
              </a:rPr>
              <a:t>  </a:t>
            </a:r>
            <a:r>
              <a:rPr lang="zh-CN" altLang="zh-CN" sz="2000" dirty="0" smtClean="0">
                <a:latin typeface="+mn-ea"/>
              </a:rPr>
              <a:t>，</a:t>
            </a:r>
            <a:r>
              <a:rPr lang="zh-CN" altLang="zh-CN" sz="2000" dirty="0">
                <a:latin typeface="+mn-ea"/>
              </a:rPr>
              <a:t>市场有两种金融资产可供选择，为了分析的方便，不妨假设一种为无风险资产，另一种为有风险资产，无风险资产的市场价格为</a:t>
            </a:r>
            <a:r>
              <a:rPr lang="en-US" altLang="zh-CN" sz="2000" dirty="0">
                <a:latin typeface="+mn-ea"/>
              </a:rPr>
              <a:t> </a:t>
            </a:r>
            <a:r>
              <a:rPr lang="en-US" altLang="zh-CN" sz="2000" dirty="0" smtClean="0">
                <a:latin typeface="+mn-ea"/>
              </a:rPr>
              <a:t>  </a:t>
            </a:r>
            <a:r>
              <a:rPr lang="zh-CN" altLang="zh-CN" sz="2000" dirty="0" smtClean="0">
                <a:latin typeface="+mn-ea"/>
              </a:rPr>
              <a:t>，</a:t>
            </a:r>
            <a:r>
              <a:rPr lang="zh-CN" altLang="zh-CN" sz="2000" dirty="0">
                <a:latin typeface="+mn-ea"/>
              </a:rPr>
              <a:t>有风险资产的市场价格</a:t>
            </a:r>
            <a:r>
              <a:rPr lang="zh-CN" altLang="zh-CN" sz="2000" dirty="0" smtClean="0">
                <a:latin typeface="+mn-ea"/>
              </a:rPr>
              <a:t>为</a:t>
            </a:r>
            <a:r>
              <a:rPr lang="en-US" altLang="zh-CN" sz="2000" dirty="0" smtClean="0">
                <a:latin typeface="+mn-ea"/>
              </a:rPr>
              <a:t>   </a:t>
            </a:r>
            <a:r>
              <a:rPr lang="zh-CN" altLang="zh-CN" sz="2000" dirty="0">
                <a:latin typeface="+mn-ea"/>
              </a:rPr>
              <a:t>，每单位无风险资产的收益</a:t>
            </a:r>
            <a:r>
              <a:rPr lang="zh-CN" altLang="zh-CN" sz="2000" dirty="0" smtClean="0">
                <a:latin typeface="+mn-ea"/>
              </a:rPr>
              <a:t>为</a:t>
            </a:r>
            <a:r>
              <a:rPr lang="en-US" altLang="zh-CN" sz="2000" dirty="0" smtClean="0">
                <a:latin typeface="+mn-ea"/>
              </a:rPr>
              <a:t>   </a:t>
            </a:r>
            <a:r>
              <a:rPr lang="zh-CN" altLang="zh-CN" sz="2000" dirty="0" smtClean="0">
                <a:latin typeface="+mn-ea"/>
              </a:rPr>
              <a:t>，</a:t>
            </a:r>
            <a:r>
              <a:rPr lang="zh-CN" altLang="zh-CN" sz="2000" dirty="0">
                <a:latin typeface="+mn-ea"/>
              </a:rPr>
              <a:t>每单位有风险资产的预期收益</a:t>
            </a:r>
            <a:r>
              <a:rPr lang="zh-CN" altLang="zh-CN" sz="2000" dirty="0" smtClean="0">
                <a:latin typeface="+mn-ea"/>
              </a:rPr>
              <a:t>为</a:t>
            </a:r>
            <a:r>
              <a:rPr lang="en-US" altLang="zh-CN" sz="2000" dirty="0" smtClean="0">
                <a:latin typeface="+mn-ea"/>
              </a:rPr>
              <a:t>   </a:t>
            </a:r>
            <a:r>
              <a:rPr lang="zh-CN" altLang="zh-CN" sz="2000" dirty="0" smtClean="0">
                <a:latin typeface="+mn-ea"/>
              </a:rPr>
              <a:t>。</a:t>
            </a:r>
            <a:r>
              <a:rPr lang="zh-CN" altLang="zh-CN" sz="2000" dirty="0">
                <a:latin typeface="+mn-ea"/>
              </a:rPr>
              <a:t>正常情况下</a:t>
            </a:r>
            <a:r>
              <a:rPr lang="zh-CN" altLang="zh-CN" sz="2000" dirty="0" smtClean="0">
                <a:latin typeface="+mn-ea"/>
              </a:rPr>
              <a:t>，</a:t>
            </a:r>
            <a:r>
              <a:rPr lang="en-US" altLang="zh-CN" sz="2000" dirty="0" smtClean="0">
                <a:latin typeface="+mn-ea"/>
              </a:rPr>
              <a:t>            </a:t>
            </a:r>
            <a:r>
              <a:rPr lang="zh-CN" altLang="zh-CN" sz="2000" dirty="0" smtClean="0">
                <a:latin typeface="+mn-ea"/>
              </a:rPr>
              <a:t>，</a:t>
            </a:r>
            <a:r>
              <a:rPr lang="zh-CN" altLang="zh-CN" sz="2000" dirty="0">
                <a:latin typeface="+mn-ea"/>
              </a:rPr>
              <a:t>也就是说有风险资产每元的平均回报要高一些，即存在风险补偿，</a:t>
            </a:r>
            <a:r>
              <a:rPr lang="zh-CN" altLang="zh-CN" sz="2000" dirty="0" smtClean="0">
                <a:latin typeface="+mn-ea"/>
              </a:rPr>
              <a:t>且</a:t>
            </a:r>
            <a:r>
              <a:rPr lang="en-US" altLang="zh-CN" sz="2000" dirty="0" smtClean="0">
                <a:latin typeface="+mn-ea"/>
              </a:rPr>
              <a:t>             </a:t>
            </a:r>
            <a:r>
              <a:rPr lang="zh-CN" altLang="zh-CN" sz="2000" dirty="0" smtClean="0">
                <a:latin typeface="+mn-ea"/>
              </a:rPr>
              <a:t>。</a:t>
            </a:r>
            <a:r>
              <a:rPr lang="zh-CN" altLang="zh-CN" sz="2000" dirty="0">
                <a:latin typeface="+mn-ea"/>
              </a:rPr>
              <a:t>如果市场不存在“卖空”机制，则投资者的预算约束</a:t>
            </a:r>
            <a:r>
              <a:rPr lang="zh-CN" altLang="zh-CN" sz="2000" dirty="0" smtClean="0">
                <a:latin typeface="+mn-ea"/>
              </a:rPr>
              <a:t>为</a:t>
            </a:r>
            <a:endParaRPr lang="en-US" altLang="zh-CN" sz="2000" dirty="0" smtClean="0">
              <a:latin typeface="+mn-ea"/>
            </a:endParaRPr>
          </a:p>
          <a:p>
            <a:r>
              <a:rPr lang="en-US" altLang="zh-CN" sz="2000" dirty="0">
                <a:latin typeface="+mn-ea"/>
              </a:rPr>
              <a:t> </a:t>
            </a:r>
            <a:r>
              <a:rPr lang="en-US" altLang="zh-CN" sz="2000" dirty="0" smtClean="0">
                <a:latin typeface="+mn-ea"/>
              </a:rPr>
              <a:t>                                            </a:t>
            </a:r>
            <a:r>
              <a:rPr lang="zh-CN" altLang="en-US" sz="2000" dirty="0" smtClean="0">
                <a:latin typeface="+mn-ea"/>
              </a:rPr>
              <a:t>（</a:t>
            </a:r>
            <a:r>
              <a:rPr lang="en-US" altLang="zh-CN" sz="2000" dirty="0" smtClean="0">
                <a:latin typeface="+mn-ea"/>
              </a:rPr>
              <a:t>1</a:t>
            </a:r>
            <a:r>
              <a:rPr lang="zh-CN" altLang="en-US" sz="2000" dirty="0" smtClean="0">
                <a:latin typeface="+mn-ea"/>
              </a:rPr>
              <a:t>）</a:t>
            </a:r>
            <a:endParaRPr lang="en-US" altLang="zh-CN" sz="2000" dirty="0" smtClean="0">
              <a:latin typeface="+mn-ea"/>
            </a:endParaRPr>
          </a:p>
          <a:p>
            <a:r>
              <a:rPr lang="zh-CN" altLang="en-US" sz="2000" dirty="0">
                <a:latin typeface="+mn-ea"/>
              </a:rPr>
              <a:t>其中： 为购买无风险资产的数量， </a:t>
            </a:r>
            <a:r>
              <a:rPr lang="zh-CN" altLang="en-US" sz="2000" dirty="0" smtClean="0">
                <a:latin typeface="+mn-ea"/>
              </a:rPr>
              <a:t> 为</a:t>
            </a:r>
            <a:r>
              <a:rPr lang="zh-CN" altLang="en-US" sz="2000" dirty="0">
                <a:latin typeface="+mn-ea"/>
              </a:rPr>
              <a:t>购买有风险资产的数量。</a:t>
            </a:r>
            <a:endParaRPr lang="en-US" altLang="zh-CN" sz="2000" dirty="0" smtClean="0">
              <a:latin typeface="+mn-ea"/>
            </a:endParaRPr>
          </a:p>
          <a:p>
            <a:r>
              <a:rPr lang="en-US" altLang="zh-CN" sz="2000" dirty="0">
                <a:latin typeface="+mn-ea"/>
              </a:rPr>
              <a:t> </a:t>
            </a:r>
            <a:r>
              <a:rPr lang="en-US" altLang="zh-CN" sz="2000" dirty="0" smtClean="0">
                <a:latin typeface="+mn-ea"/>
              </a:rPr>
              <a:t>             </a:t>
            </a:r>
            <a:endParaRPr lang="zh-CN" altLang="en-US" sz="2000" dirty="0"/>
          </a:p>
          <a:p>
            <a:endParaRPr lang="zh-CN" altLang="zh-CN" sz="2000" dirty="0"/>
          </a:p>
          <a:p>
            <a:endParaRPr lang="zh-CN" altLang="en-US" sz="2000" dirty="0">
              <a:solidFill>
                <a:srgbClr val="000000"/>
              </a:solidFill>
            </a:endParaRPr>
          </a:p>
        </p:txBody>
      </p:sp>
      <p:sp>
        <p:nvSpPr>
          <p:cNvPr id="1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1975869098"/>
              </p:ext>
            </p:extLst>
          </p:nvPr>
        </p:nvGraphicFramePr>
        <p:xfrm>
          <a:off x="1131823" y="3068960"/>
          <a:ext cx="250953" cy="263501"/>
        </p:xfrm>
        <a:graphic>
          <a:graphicData uri="http://schemas.openxmlformats.org/presentationml/2006/ole">
            <mc:AlternateContent xmlns:mc="http://schemas.openxmlformats.org/markup-compatibility/2006">
              <mc:Choice xmlns:v="urn:schemas-microsoft-com:vml" Requires="v">
                <p:oleObj spid="_x0000_s36011" name="公式" r:id="rId3" imgW="190417" imgH="203112" progId="Equation.3">
                  <p:embed/>
                </p:oleObj>
              </mc:Choice>
              <mc:Fallback>
                <p:oleObj name="公式" r:id="rId3" imgW="190417" imgH="20311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1823" y="3068960"/>
                        <a:ext cx="250953" cy="263501"/>
                      </a:xfrm>
                      <a:prstGeom prst="rect">
                        <a:avLst/>
                      </a:prstGeom>
                      <a:noFill/>
                    </p:spPr>
                  </p:pic>
                </p:oleObj>
              </mc:Fallback>
            </mc:AlternateContent>
          </a:graphicData>
        </a:graphic>
      </p:graphicFrame>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2618787579"/>
              </p:ext>
            </p:extLst>
          </p:nvPr>
        </p:nvGraphicFramePr>
        <p:xfrm>
          <a:off x="7812360" y="3284984"/>
          <a:ext cx="303610" cy="379512"/>
        </p:xfrm>
        <a:graphic>
          <a:graphicData uri="http://schemas.openxmlformats.org/presentationml/2006/ole">
            <mc:AlternateContent xmlns:mc="http://schemas.openxmlformats.org/markup-compatibility/2006">
              <mc:Choice xmlns:v="urn:schemas-microsoft-com:vml" Requires="v">
                <p:oleObj spid="_x0000_s36012" name="公式" r:id="rId5" imgW="190417" imgH="241195" progId="Equation.3">
                  <p:embed/>
                </p:oleObj>
              </mc:Choice>
              <mc:Fallback>
                <p:oleObj name="公式" r:id="rId5" imgW="190417" imgH="24119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12360" y="3284984"/>
                        <a:ext cx="303610" cy="379512"/>
                      </a:xfrm>
                      <a:prstGeom prst="rect">
                        <a:avLst/>
                      </a:prstGeom>
                      <a:noFill/>
                    </p:spPr>
                  </p:pic>
                </p:oleObj>
              </mc:Fallback>
            </mc:AlternateContent>
          </a:graphicData>
        </a:graphic>
      </p:graphicFrame>
      <p:sp>
        <p:nvSpPr>
          <p:cNvPr id="1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 name="对象 15"/>
          <p:cNvGraphicFramePr>
            <a:graphicFrameLocks noChangeAspect="1"/>
          </p:cNvGraphicFramePr>
          <p:nvPr>
            <p:extLst>
              <p:ext uri="{D42A27DB-BD31-4B8C-83A1-F6EECF244321}">
                <p14:modId xmlns:p14="http://schemas.microsoft.com/office/powerpoint/2010/main" val="2478906286"/>
              </p:ext>
            </p:extLst>
          </p:nvPr>
        </p:nvGraphicFramePr>
        <p:xfrm>
          <a:off x="3256200" y="3599174"/>
          <a:ext cx="233933" cy="316498"/>
        </p:xfrm>
        <a:graphic>
          <a:graphicData uri="http://schemas.openxmlformats.org/presentationml/2006/ole">
            <mc:AlternateContent xmlns:mc="http://schemas.openxmlformats.org/markup-compatibility/2006">
              <mc:Choice xmlns:v="urn:schemas-microsoft-com:vml" Requires="v">
                <p:oleObj spid="_x0000_s36013" name="公式" r:id="rId7" imgW="164885" imgH="215619" progId="Equation.3">
                  <p:embed/>
                </p:oleObj>
              </mc:Choice>
              <mc:Fallback>
                <p:oleObj name="公式" r:id="rId7" imgW="164885" imgH="215619"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56200" y="3599174"/>
                        <a:ext cx="233933" cy="316498"/>
                      </a:xfrm>
                      <a:prstGeom prst="rect">
                        <a:avLst/>
                      </a:prstGeom>
                      <a:noFill/>
                    </p:spPr>
                  </p:pic>
                </p:oleObj>
              </mc:Fallback>
            </mc:AlternateContent>
          </a:graphicData>
        </a:graphic>
      </p:graphicFrame>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1292294502"/>
              </p:ext>
            </p:extLst>
          </p:nvPr>
        </p:nvGraphicFramePr>
        <p:xfrm>
          <a:off x="6906233" y="3565628"/>
          <a:ext cx="322040" cy="350044"/>
        </p:xfrm>
        <a:graphic>
          <a:graphicData uri="http://schemas.openxmlformats.org/presentationml/2006/ole">
            <mc:AlternateContent xmlns:mc="http://schemas.openxmlformats.org/markup-compatibility/2006">
              <mc:Choice xmlns:v="urn:schemas-microsoft-com:vml" Requires="v">
                <p:oleObj spid="_x0000_s36014" name="公式" r:id="rId9" imgW="215713" imgH="241091" progId="Equation.3">
                  <p:embed/>
                </p:oleObj>
              </mc:Choice>
              <mc:Fallback>
                <p:oleObj name="公式" r:id="rId9" imgW="215713" imgH="241091"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906233" y="3565628"/>
                        <a:ext cx="322040" cy="350044"/>
                      </a:xfrm>
                      <a:prstGeom prst="rect">
                        <a:avLst/>
                      </a:prstGeom>
                      <a:noFill/>
                    </p:spPr>
                  </p:pic>
                </p:oleObj>
              </mc:Fallback>
            </mc:AlternateContent>
          </a:graphicData>
        </a:graphic>
      </p:graphicFrame>
      <p:sp>
        <p:nvSpPr>
          <p:cNvPr id="2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4087145745"/>
              </p:ext>
            </p:extLst>
          </p:nvPr>
        </p:nvGraphicFramePr>
        <p:xfrm>
          <a:off x="2915816" y="3915672"/>
          <a:ext cx="340384" cy="391442"/>
        </p:xfrm>
        <a:graphic>
          <a:graphicData uri="http://schemas.openxmlformats.org/presentationml/2006/ole">
            <mc:AlternateContent xmlns:mc="http://schemas.openxmlformats.org/markup-compatibility/2006">
              <mc:Choice xmlns:v="urn:schemas-microsoft-com:vml" Requires="v">
                <p:oleObj spid="_x0000_s36015" name="公式" r:id="rId11" imgW="190335" imgH="215713" progId="Equation.3">
                  <p:embed/>
                </p:oleObj>
              </mc:Choice>
              <mc:Fallback>
                <p:oleObj name="公式" r:id="rId11" imgW="190335" imgH="215713"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15816" y="3915672"/>
                        <a:ext cx="340384" cy="391442"/>
                      </a:xfrm>
                      <a:prstGeom prst="rect">
                        <a:avLst/>
                      </a:prstGeom>
                      <a:noFill/>
                    </p:spPr>
                  </p:pic>
                </p:oleObj>
              </mc:Fallback>
            </mc:AlternateContent>
          </a:graphicData>
        </a:graphic>
      </p:graphicFrame>
      <p:sp>
        <p:nvSpPr>
          <p:cNvPr id="2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3831000142"/>
              </p:ext>
            </p:extLst>
          </p:nvPr>
        </p:nvGraphicFramePr>
        <p:xfrm>
          <a:off x="4991100" y="3949791"/>
          <a:ext cx="1419332" cy="335756"/>
        </p:xfrm>
        <a:graphic>
          <a:graphicData uri="http://schemas.openxmlformats.org/presentationml/2006/ole">
            <mc:AlternateContent xmlns:mc="http://schemas.openxmlformats.org/markup-compatibility/2006">
              <mc:Choice xmlns:v="urn:schemas-microsoft-com:vml" Requires="v">
                <p:oleObj spid="_x0000_s36016" name="公式" r:id="rId13" imgW="990170" imgH="241195" progId="Equation.3">
                  <p:embed/>
                </p:oleObj>
              </mc:Choice>
              <mc:Fallback>
                <p:oleObj name="公式" r:id="rId13" imgW="990170" imgH="241195"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991100" y="3949791"/>
                        <a:ext cx="1419332" cy="335756"/>
                      </a:xfrm>
                      <a:prstGeom prst="rect">
                        <a:avLst/>
                      </a:prstGeom>
                      <a:noFill/>
                    </p:spPr>
                  </p:pic>
                </p:oleObj>
              </mc:Fallback>
            </mc:AlternateContent>
          </a:graphicData>
        </a:graphic>
      </p:graphicFrame>
      <p:sp>
        <p:nvSpPr>
          <p:cNvPr id="2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val="3587092421"/>
              </p:ext>
            </p:extLst>
          </p:nvPr>
        </p:nvGraphicFramePr>
        <p:xfrm>
          <a:off x="6588224" y="4221088"/>
          <a:ext cx="1468546" cy="379512"/>
        </p:xfrm>
        <a:graphic>
          <a:graphicData uri="http://schemas.openxmlformats.org/presentationml/2006/ole">
            <mc:AlternateContent xmlns:mc="http://schemas.openxmlformats.org/markup-compatibility/2006">
              <mc:Choice xmlns:v="urn:schemas-microsoft-com:vml" Requires="v">
                <p:oleObj spid="_x0000_s36017" name="公式" r:id="rId15" imgW="939392" imgH="241195" progId="Equation.3">
                  <p:embed/>
                </p:oleObj>
              </mc:Choice>
              <mc:Fallback>
                <p:oleObj name="公式" r:id="rId15" imgW="939392" imgH="241195" progId="Equation.3">
                  <p:embed/>
                  <p:pic>
                    <p:nvPicPr>
                      <p:cNvPr id="0" name="Object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588224" y="4221088"/>
                        <a:ext cx="1468546" cy="379512"/>
                      </a:xfrm>
                      <a:prstGeom prst="rect">
                        <a:avLst/>
                      </a:prstGeom>
                      <a:noFill/>
                    </p:spPr>
                  </p:pic>
                </p:oleObj>
              </mc:Fallback>
            </mc:AlternateContent>
          </a:graphicData>
        </a:graphic>
      </p:graphicFrame>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0" name="对象 107519"/>
          <p:cNvGraphicFramePr>
            <a:graphicFrameLocks noChangeAspect="1"/>
          </p:cNvGraphicFramePr>
          <p:nvPr>
            <p:extLst>
              <p:ext uri="{D42A27DB-BD31-4B8C-83A1-F6EECF244321}">
                <p14:modId xmlns:p14="http://schemas.microsoft.com/office/powerpoint/2010/main" val="1948509952"/>
              </p:ext>
            </p:extLst>
          </p:nvPr>
        </p:nvGraphicFramePr>
        <p:xfrm>
          <a:off x="4572000" y="4869160"/>
          <a:ext cx="1830203" cy="360040"/>
        </p:xfrm>
        <a:graphic>
          <a:graphicData uri="http://schemas.openxmlformats.org/presentationml/2006/ole">
            <mc:AlternateContent xmlns:mc="http://schemas.openxmlformats.org/markup-compatibility/2006">
              <mc:Choice xmlns:v="urn:schemas-microsoft-com:vml" Requires="v">
                <p:oleObj spid="_x0000_s36018" name="公式" r:id="rId17" imgW="1295400" imgH="254000" progId="Equation.3">
                  <p:embed/>
                </p:oleObj>
              </mc:Choice>
              <mc:Fallback>
                <p:oleObj name="公式" r:id="rId17" imgW="1295400" imgH="254000" progId="Equation.3">
                  <p:embed/>
                  <p:pic>
                    <p:nvPicPr>
                      <p:cNvPr id="0" name="Object 1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572000" y="4869160"/>
                        <a:ext cx="1830203" cy="360040"/>
                      </a:xfrm>
                      <a:prstGeom prst="rect">
                        <a:avLst/>
                      </a:prstGeom>
                      <a:noFill/>
                    </p:spPr>
                  </p:pic>
                </p:oleObj>
              </mc:Fallback>
            </mc:AlternateContent>
          </a:graphicData>
        </a:graphic>
      </p:graphicFrame>
      <p:sp>
        <p:nvSpPr>
          <p:cNvPr id="1075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3" name="对象 107522"/>
          <p:cNvGraphicFramePr>
            <a:graphicFrameLocks noChangeAspect="1"/>
          </p:cNvGraphicFramePr>
          <p:nvPr>
            <p:extLst>
              <p:ext uri="{D42A27DB-BD31-4B8C-83A1-F6EECF244321}">
                <p14:modId xmlns:p14="http://schemas.microsoft.com/office/powerpoint/2010/main" val="2611938459"/>
              </p:ext>
            </p:extLst>
          </p:nvPr>
        </p:nvGraphicFramePr>
        <p:xfrm>
          <a:off x="1227415" y="5157192"/>
          <a:ext cx="280035" cy="350044"/>
        </p:xfrm>
        <a:graphic>
          <a:graphicData uri="http://schemas.openxmlformats.org/presentationml/2006/ole">
            <mc:AlternateContent xmlns:mc="http://schemas.openxmlformats.org/markup-compatibility/2006">
              <mc:Choice xmlns:v="urn:schemas-microsoft-com:vml" Requires="v">
                <p:oleObj spid="_x0000_s36019" name="公式" r:id="rId19" imgW="190417" imgH="241195" progId="Equation.3">
                  <p:embed/>
                </p:oleObj>
              </mc:Choice>
              <mc:Fallback>
                <p:oleObj name="公式" r:id="rId19" imgW="190417" imgH="241195" progId="Equation.3">
                  <p:embed/>
                  <p:pic>
                    <p:nvPicPr>
                      <p:cNvPr id="0" name="Object 1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227415" y="5157192"/>
                        <a:ext cx="280035" cy="350044"/>
                      </a:xfrm>
                      <a:prstGeom prst="rect">
                        <a:avLst/>
                      </a:prstGeom>
                      <a:noFill/>
                    </p:spPr>
                  </p:pic>
                </p:oleObj>
              </mc:Fallback>
            </mc:AlternateContent>
          </a:graphicData>
        </a:graphic>
      </p:graphicFrame>
      <p:sp>
        <p:nvSpPr>
          <p:cNvPr id="107524"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9" name="对象 107528"/>
          <p:cNvGraphicFramePr>
            <a:graphicFrameLocks noChangeAspect="1"/>
          </p:cNvGraphicFramePr>
          <p:nvPr>
            <p:extLst>
              <p:ext uri="{D42A27DB-BD31-4B8C-83A1-F6EECF244321}">
                <p14:modId xmlns:p14="http://schemas.microsoft.com/office/powerpoint/2010/main" val="3371456658"/>
              </p:ext>
            </p:extLst>
          </p:nvPr>
        </p:nvGraphicFramePr>
        <p:xfrm>
          <a:off x="4575367" y="5085184"/>
          <a:ext cx="281298" cy="340519"/>
        </p:xfrm>
        <a:graphic>
          <a:graphicData uri="http://schemas.openxmlformats.org/presentationml/2006/ole">
            <mc:AlternateContent xmlns:mc="http://schemas.openxmlformats.org/markup-compatibility/2006">
              <mc:Choice xmlns:v="urn:schemas-microsoft-com:vml" Requires="v">
                <p:oleObj spid="_x0000_s36020" name="公式" r:id="rId21" imgW="177569" imgH="215619" progId="Equation.3">
                  <p:embed/>
                </p:oleObj>
              </mc:Choice>
              <mc:Fallback>
                <p:oleObj name="公式" r:id="rId21" imgW="177569" imgH="215619" progId="Equation.3">
                  <p:embed/>
                  <p:pic>
                    <p:nvPicPr>
                      <p:cNvPr id="0" name="Object 19"/>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575367" y="5085184"/>
                        <a:ext cx="281298" cy="340519"/>
                      </a:xfrm>
                      <a:prstGeom prst="rect">
                        <a:avLst/>
                      </a:prstGeom>
                      <a:noFill/>
                    </p:spPr>
                  </p:pic>
                </p:oleObj>
              </mc:Fallback>
            </mc:AlternateContent>
          </a:graphicData>
        </a:graphic>
      </p:graphicFrame>
    </p:spTree>
    <p:extLst>
      <p:ext uri="{BB962C8B-B14F-4D97-AF65-F5344CB8AC3E}">
        <p14:creationId xmlns:p14="http://schemas.microsoft.com/office/powerpoint/2010/main" val="27117897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第五节 </a:t>
            </a:r>
            <a:r>
              <a:rPr lang="zh-CN" altLang="zh-CN" sz="2800" b="0" dirty="0" smtClean="0">
                <a:effectLst>
                  <a:outerShdw blurRad="38100" dist="38100" dir="2700000" algn="tl">
                    <a:srgbClr val="C0C0C0"/>
                  </a:outerShdw>
                </a:effectLst>
                <a:latin typeface="+mj-ea"/>
              </a:rPr>
              <a:t>风险</a:t>
            </a:r>
            <a:r>
              <a:rPr lang="zh-CN" altLang="zh-CN" sz="2800" b="0" dirty="0">
                <a:effectLst>
                  <a:outerShdw blurRad="38100" dist="38100" dir="2700000" algn="tl">
                    <a:srgbClr val="C0C0C0"/>
                  </a:outerShdw>
                </a:effectLst>
                <a:latin typeface="+mj-ea"/>
              </a:rPr>
              <a:t>与收益的权衡及其选择</a:t>
            </a: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970200" y="1600200"/>
            <a:ext cx="45720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资产的最优配置</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TextBox 11"/>
          <p:cNvSpPr txBox="1"/>
          <p:nvPr/>
        </p:nvSpPr>
        <p:spPr>
          <a:xfrm>
            <a:off x="395536" y="2020529"/>
            <a:ext cx="8856984" cy="3785652"/>
          </a:xfrm>
          <a:prstGeom prst="rect">
            <a:avLst/>
          </a:prstGeom>
          <a:noFill/>
        </p:spPr>
        <p:txBody>
          <a:bodyPr wrap="square" rtlCol="0">
            <a:spAutoFit/>
          </a:bodyPr>
          <a:lstStyle/>
          <a:p>
            <a:r>
              <a:rPr lang="en-US" altLang="zh-CN" sz="2000" dirty="0" smtClean="0"/>
              <a:t>    </a:t>
            </a:r>
            <a:r>
              <a:rPr lang="zh-CN" altLang="zh-CN" sz="2000" dirty="0" smtClean="0"/>
              <a:t>当</a:t>
            </a:r>
            <a:r>
              <a:rPr lang="zh-CN" altLang="zh-CN" sz="2000" dirty="0"/>
              <a:t>投资者实施这两种资产的组合后，总的预期收益</a:t>
            </a:r>
            <a:r>
              <a:rPr lang="zh-CN" altLang="zh-CN" sz="2000" dirty="0" smtClean="0"/>
              <a:t>为</a:t>
            </a:r>
            <a:endParaRPr lang="en-US" altLang="zh-CN" sz="2000" dirty="0" smtClean="0"/>
          </a:p>
          <a:p>
            <a:endParaRPr lang="en-US" altLang="zh-CN" sz="2000" dirty="0"/>
          </a:p>
          <a:p>
            <a:r>
              <a:rPr lang="zh-CN" altLang="en-US" sz="2000" dirty="0" smtClean="0"/>
              <a:t>                                                                              （</a:t>
            </a:r>
            <a:r>
              <a:rPr lang="en-US" altLang="zh-CN" sz="2000" dirty="0" smtClean="0"/>
              <a:t>2</a:t>
            </a:r>
            <a:r>
              <a:rPr lang="zh-CN" altLang="en-US" sz="2000" dirty="0" smtClean="0"/>
              <a:t>）</a:t>
            </a:r>
            <a:endParaRPr lang="en-US" altLang="zh-CN" sz="2000" dirty="0" smtClean="0"/>
          </a:p>
          <a:p>
            <a:r>
              <a:rPr lang="zh-CN" altLang="en-US" sz="2000" dirty="0" smtClean="0"/>
              <a:t>   其中</a:t>
            </a:r>
            <a:r>
              <a:rPr lang="zh-CN" altLang="en-US" sz="2000" dirty="0"/>
              <a:t>： </a:t>
            </a:r>
            <a:r>
              <a:rPr lang="zh-CN" altLang="en-US" sz="2000" dirty="0" smtClean="0"/>
              <a:t> 为</a:t>
            </a:r>
            <a:r>
              <a:rPr lang="zh-CN" altLang="en-US" sz="2000" dirty="0"/>
              <a:t>无风险收益率</a:t>
            </a:r>
            <a:r>
              <a:rPr lang="zh-CN" altLang="en-US" sz="2000" dirty="0" smtClean="0"/>
              <a:t>。</a:t>
            </a:r>
            <a:endParaRPr lang="en-US" altLang="zh-CN" sz="2000" dirty="0" smtClean="0"/>
          </a:p>
          <a:p>
            <a:r>
              <a:rPr lang="zh-CN" altLang="en-US" sz="2000" dirty="0" smtClean="0"/>
              <a:t>由（</a:t>
            </a:r>
            <a:r>
              <a:rPr lang="en-US" altLang="zh-CN" sz="2000" dirty="0"/>
              <a:t>1</a:t>
            </a:r>
            <a:r>
              <a:rPr lang="zh-CN" altLang="en-US" sz="2000" dirty="0" smtClean="0"/>
              <a:t>）式知                             带入（</a:t>
            </a:r>
            <a:r>
              <a:rPr lang="en-US" altLang="zh-CN" sz="2000" dirty="0" smtClean="0"/>
              <a:t>2</a:t>
            </a:r>
            <a:r>
              <a:rPr lang="zh-CN" altLang="en-US" sz="2000" dirty="0" smtClean="0"/>
              <a:t>）式得                                      （</a:t>
            </a:r>
            <a:r>
              <a:rPr lang="en-US" altLang="zh-CN" sz="2000" dirty="0" smtClean="0"/>
              <a:t>3</a:t>
            </a:r>
            <a:r>
              <a:rPr lang="zh-CN" altLang="en-US" sz="2000" dirty="0" smtClean="0"/>
              <a:t>）</a:t>
            </a:r>
            <a:endParaRPr lang="en-US" altLang="zh-CN" sz="2000" dirty="0"/>
          </a:p>
          <a:p>
            <a:r>
              <a:rPr lang="zh-CN" altLang="en-US" sz="2000" dirty="0" smtClean="0"/>
              <a:t>对（</a:t>
            </a:r>
            <a:r>
              <a:rPr lang="en-US" altLang="zh-CN" sz="2000" dirty="0" smtClean="0"/>
              <a:t>3</a:t>
            </a:r>
            <a:r>
              <a:rPr lang="zh-CN" altLang="en-US" sz="2000" dirty="0" smtClean="0"/>
              <a:t>）式取期望得                                                     （</a:t>
            </a:r>
            <a:r>
              <a:rPr lang="en-US" altLang="zh-CN" sz="2000" dirty="0" smtClean="0"/>
              <a:t>4</a:t>
            </a:r>
            <a:r>
              <a:rPr lang="zh-CN" altLang="en-US" sz="2000" dirty="0" smtClean="0"/>
              <a:t>）</a:t>
            </a:r>
            <a:endParaRPr lang="en-US" altLang="zh-CN" sz="2000" dirty="0" smtClean="0"/>
          </a:p>
          <a:p>
            <a:r>
              <a:rPr lang="zh-CN" altLang="en-US" sz="2000" dirty="0" smtClean="0"/>
              <a:t>令                                         ，则组合后的期望                                           （</a:t>
            </a:r>
            <a:r>
              <a:rPr lang="en-US" altLang="zh-CN" sz="2000" dirty="0" smtClean="0"/>
              <a:t>5</a:t>
            </a:r>
            <a:r>
              <a:rPr lang="zh-CN" altLang="en-US" sz="2000" dirty="0" smtClean="0"/>
              <a:t>）</a:t>
            </a:r>
            <a:endParaRPr lang="en-US" altLang="zh-CN" sz="2000" dirty="0" smtClean="0"/>
          </a:p>
          <a:p>
            <a:r>
              <a:rPr lang="zh-CN" altLang="en-US" sz="2000" dirty="0" smtClean="0"/>
              <a:t>组合后的方差为                                                               （</a:t>
            </a:r>
            <a:r>
              <a:rPr lang="en-US" altLang="zh-CN" sz="2000" dirty="0" smtClean="0"/>
              <a:t>6</a:t>
            </a:r>
            <a:r>
              <a:rPr lang="zh-CN" altLang="en-US" sz="2000" dirty="0" smtClean="0"/>
              <a:t>）    </a:t>
            </a:r>
            <a:endParaRPr lang="en-US" altLang="zh-CN" sz="2000" dirty="0" smtClean="0"/>
          </a:p>
          <a:p>
            <a:r>
              <a:rPr lang="zh-CN" altLang="en-US" sz="2000" dirty="0" smtClean="0"/>
              <a:t>   其中</a:t>
            </a:r>
            <a:r>
              <a:rPr lang="zh-CN" altLang="en-US" sz="2000" dirty="0"/>
              <a:t>： </a:t>
            </a:r>
            <a:r>
              <a:rPr lang="zh-CN" altLang="en-US" sz="2000" dirty="0" smtClean="0"/>
              <a:t>  为</a:t>
            </a:r>
            <a:r>
              <a:rPr lang="zh-CN" altLang="en-US" sz="2000" dirty="0"/>
              <a:t>无风险资产与有风险资产的协方差， </a:t>
            </a:r>
            <a:r>
              <a:rPr lang="zh-CN" altLang="en-US" sz="2000" dirty="0" smtClean="0"/>
              <a:t>   为</a:t>
            </a:r>
            <a:r>
              <a:rPr lang="zh-CN" altLang="en-US" sz="2000" dirty="0"/>
              <a:t>无风险资产与有风险资产的相关系数。   </a:t>
            </a:r>
            <a:endParaRPr lang="en-US" altLang="zh-CN" sz="2000" dirty="0" smtClean="0"/>
          </a:p>
          <a:p>
            <a:r>
              <a:rPr lang="zh-CN" altLang="en-US" sz="2000" dirty="0" smtClean="0"/>
              <a:t>将                   带入（</a:t>
            </a:r>
            <a:r>
              <a:rPr lang="en-US" altLang="zh-CN" sz="2000" dirty="0" smtClean="0"/>
              <a:t>5</a:t>
            </a:r>
            <a:r>
              <a:rPr lang="zh-CN" altLang="en-US" sz="2000" dirty="0" smtClean="0"/>
              <a:t>） 式得                                                            （</a:t>
            </a:r>
            <a:r>
              <a:rPr lang="en-US" altLang="zh-CN" sz="2000" dirty="0" smtClean="0"/>
              <a:t>7</a:t>
            </a:r>
            <a:r>
              <a:rPr lang="zh-CN" altLang="en-US" sz="2000" dirty="0" smtClean="0"/>
              <a:t>）           </a:t>
            </a:r>
            <a:endParaRPr lang="en-US" altLang="zh-CN" sz="2000" dirty="0" smtClean="0"/>
          </a:p>
          <a:p>
            <a:r>
              <a:rPr lang="zh-CN" altLang="en-US" sz="2000" dirty="0" smtClean="0"/>
              <a:t>令                                   则                                （</a:t>
            </a:r>
            <a:r>
              <a:rPr lang="en-US" altLang="zh-CN" sz="2000" dirty="0" smtClean="0"/>
              <a:t>8</a:t>
            </a:r>
            <a:r>
              <a:rPr lang="zh-CN" altLang="en-US" sz="2000" dirty="0" smtClean="0"/>
              <a:t>）</a:t>
            </a:r>
            <a:endParaRPr lang="en-US" altLang="zh-CN" sz="2000" dirty="0" smtClean="0"/>
          </a:p>
        </p:txBody>
      </p:sp>
      <p:sp>
        <p:nvSpPr>
          <p:cNvPr id="1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0" name="对象 107529"/>
          <p:cNvGraphicFramePr>
            <a:graphicFrameLocks noChangeAspect="1"/>
          </p:cNvGraphicFramePr>
          <p:nvPr>
            <p:extLst>
              <p:ext uri="{D42A27DB-BD31-4B8C-83A1-F6EECF244321}">
                <p14:modId xmlns:p14="http://schemas.microsoft.com/office/powerpoint/2010/main" val="1702411209"/>
              </p:ext>
            </p:extLst>
          </p:nvPr>
        </p:nvGraphicFramePr>
        <p:xfrm>
          <a:off x="531371" y="2636912"/>
          <a:ext cx="1672985" cy="340519"/>
        </p:xfrm>
        <a:graphic>
          <a:graphicData uri="http://schemas.openxmlformats.org/presentationml/2006/ole">
            <mc:AlternateContent xmlns:mc="http://schemas.openxmlformats.org/markup-compatibility/2006">
              <mc:Choice xmlns:v="urn:schemas-microsoft-com:vml" Requires="v">
                <p:oleObj spid="_x0000_s37074" r:id="rId3" imgW="1180588" imgH="241195" progId="Equation.3">
                  <p:embed/>
                </p:oleObj>
              </mc:Choice>
              <mc:Fallback>
                <p:oleObj r:id="rId3" imgW="1180588" imgH="241195"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371" y="2636912"/>
                        <a:ext cx="1672985" cy="340519"/>
                      </a:xfrm>
                      <a:prstGeom prst="rect">
                        <a:avLst/>
                      </a:prstGeom>
                      <a:noFill/>
                    </p:spPr>
                  </p:pic>
                </p:oleObj>
              </mc:Fallback>
            </mc:AlternateContent>
          </a:graphicData>
        </a:graphic>
      </p:graphicFrame>
      <p:sp>
        <p:nvSpPr>
          <p:cNvPr id="10753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2" name="对象 107531"/>
          <p:cNvGraphicFramePr>
            <a:graphicFrameLocks noChangeAspect="1"/>
          </p:cNvGraphicFramePr>
          <p:nvPr>
            <p:extLst>
              <p:ext uri="{D42A27DB-BD31-4B8C-83A1-F6EECF244321}">
                <p14:modId xmlns:p14="http://schemas.microsoft.com/office/powerpoint/2010/main" val="2819717894"/>
              </p:ext>
            </p:extLst>
          </p:nvPr>
        </p:nvGraphicFramePr>
        <p:xfrm>
          <a:off x="2195736" y="2564904"/>
          <a:ext cx="1485900" cy="535361"/>
        </p:xfrm>
        <a:graphic>
          <a:graphicData uri="http://schemas.openxmlformats.org/presentationml/2006/ole">
            <mc:AlternateContent xmlns:mc="http://schemas.openxmlformats.org/markup-compatibility/2006">
              <mc:Choice xmlns:v="urn:schemas-microsoft-com:vml" Requires="v">
                <p:oleObj spid="_x0000_s37075" r:id="rId5" imgW="1295400" imgH="469900" progId="Equation.DSMT4">
                  <p:embed/>
                </p:oleObj>
              </mc:Choice>
              <mc:Fallback>
                <p:oleObj r:id="rId5" imgW="1295400" imgH="4699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95736" y="2564904"/>
                        <a:ext cx="1485900" cy="535361"/>
                      </a:xfrm>
                      <a:prstGeom prst="rect">
                        <a:avLst/>
                      </a:prstGeom>
                      <a:noFill/>
                    </p:spPr>
                  </p:pic>
                </p:oleObj>
              </mc:Fallback>
            </mc:AlternateContent>
          </a:graphicData>
        </a:graphic>
      </p:graphicFrame>
      <p:sp>
        <p:nvSpPr>
          <p:cNvPr id="10753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3885575319"/>
              </p:ext>
            </p:extLst>
          </p:nvPr>
        </p:nvGraphicFramePr>
        <p:xfrm>
          <a:off x="3696725" y="2636912"/>
          <a:ext cx="1845475" cy="369095"/>
        </p:xfrm>
        <a:graphic>
          <a:graphicData uri="http://schemas.openxmlformats.org/presentationml/2006/ole">
            <mc:AlternateContent xmlns:mc="http://schemas.openxmlformats.org/markup-compatibility/2006">
              <mc:Choice xmlns:v="urn:schemas-microsoft-com:vml" Requires="v">
                <p:oleObj spid="_x0000_s37076" r:id="rId7" imgW="1384300" imgH="279400" progId="Equation.DSMT4">
                  <p:embed/>
                </p:oleObj>
              </mc:Choice>
              <mc:Fallback>
                <p:oleObj r:id="rId7" imgW="1384300" imgH="2794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96725" y="2636912"/>
                        <a:ext cx="1845475" cy="369095"/>
                      </a:xfrm>
                      <a:prstGeom prst="rect">
                        <a:avLst/>
                      </a:prstGeom>
                      <a:noFill/>
                    </p:spPr>
                  </p:pic>
                </p:oleObj>
              </mc:Fallback>
            </mc:AlternateContent>
          </a:graphicData>
        </a:graphic>
      </p:graphicFrame>
      <p:sp>
        <p:nvSpPr>
          <p:cNvPr id="10753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6" name="对象 107535"/>
          <p:cNvGraphicFramePr>
            <a:graphicFrameLocks noChangeAspect="1"/>
          </p:cNvGraphicFramePr>
          <p:nvPr>
            <p:extLst>
              <p:ext uri="{D42A27DB-BD31-4B8C-83A1-F6EECF244321}">
                <p14:modId xmlns:p14="http://schemas.microsoft.com/office/powerpoint/2010/main" val="1732284802"/>
              </p:ext>
            </p:extLst>
          </p:nvPr>
        </p:nvGraphicFramePr>
        <p:xfrm>
          <a:off x="1403648" y="2947474"/>
          <a:ext cx="272752" cy="401106"/>
        </p:xfrm>
        <a:graphic>
          <a:graphicData uri="http://schemas.openxmlformats.org/presentationml/2006/ole">
            <mc:AlternateContent xmlns:mc="http://schemas.openxmlformats.org/markup-compatibility/2006">
              <mc:Choice xmlns:v="urn:schemas-microsoft-com:vml" Requires="v">
                <p:oleObj spid="_x0000_s37077" name="公式" r:id="rId9" imgW="164957" imgH="241091" progId="Equation.3">
                  <p:embed/>
                </p:oleObj>
              </mc:Choice>
              <mc:Fallback>
                <p:oleObj name="公式" r:id="rId9" imgW="164957" imgH="241091"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403648" y="2947474"/>
                        <a:ext cx="272752" cy="401106"/>
                      </a:xfrm>
                      <a:prstGeom prst="rect">
                        <a:avLst/>
                      </a:prstGeom>
                      <a:noFill/>
                    </p:spPr>
                  </p:pic>
                </p:oleObj>
              </mc:Fallback>
            </mc:AlternateContent>
          </a:graphicData>
        </a:graphic>
      </p:graphicFrame>
      <p:sp>
        <p:nvSpPr>
          <p:cNvPr id="10753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8" name="对象 107537"/>
          <p:cNvGraphicFramePr>
            <a:graphicFrameLocks noChangeAspect="1"/>
          </p:cNvGraphicFramePr>
          <p:nvPr>
            <p:extLst>
              <p:ext uri="{D42A27DB-BD31-4B8C-83A1-F6EECF244321}">
                <p14:modId xmlns:p14="http://schemas.microsoft.com/office/powerpoint/2010/main" val="2689699811"/>
              </p:ext>
            </p:extLst>
          </p:nvPr>
        </p:nvGraphicFramePr>
        <p:xfrm>
          <a:off x="2051720" y="3284984"/>
          <a:ext cx="1872208" cy="386820"/>
        </p:xfrm>
        <a:graphic>
          <a:graphicData uri="http://schemas.openxmlformats.org/presentationml/2006/ole">
            <mc:AlternateContent xmlns:mc="http://schemas.openxmlformats.org/markup-compatibility/2006">
              <mc:Choice xmlns:v="urn:schemas-microsoft-com:vml" Requires="v">
                <p:oleObj spid="_x0000_s37078" name="公式" r:id="rId11" imgW="1269449" imgH="253890" progId="Equation.3">
                  <p:embed/>
                </p:oleObj>
              </mc:Choice>
              <mc:Fallback>
                <p:oleObj name="公式" r:id="rId11" imgW="1269449" imgH="25389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51720" y="3284984"/>
                        <a:ext cx="1872208" cy="386820"/>
                      </a:xfrm>
                      <a:prstGeom prst="rect">
                        <a:avLst/>
                      </a:prstGeom>
                      <a:noFill/>
                    </p:spPr>
                  </p:pic>
                </p:oleObj>
              </mc:Fallback>
            </mc:AlternateContent>
          </a:graphicData>
        </a:graphic>
      </p:graphicFrame>
      <p:sp>
        <p:nvSpPr>
          <p:cNvPr id="10753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0" name="对象 107539"/>
          <p:cNvGraphicFramePr>
            <a:graphicFrameLocks noChangeAspect="1"/>
          </p:cNvGraphicFramePr>
          <p:nvPr>
            <p:extLst>
              <p:ext uri="{D42A27DB-BD31-4B8C-83A1-F6EECF244321}">
                <p14:modId xmlns:p14="http://schemas.microsoft.com/office/powerpoint/2010/main" val="3698570745"/>
              </p:ext>
            </p:extLst>
          </p:nvPr>
        </p:nvGraphicFramePr>
        <p:xfrm>
          <a:off x="5638800" y="3284984"/>
          <a:ext cx="2520280" cy="360040"/>
        </p:xfrm>
        <a:graphic>
          <a:graphicData uri="http://schemas.openxmlformats.org/presentationml/2006/ole">
            <mc:AlternateContent xmlns:mc="http://schemas.openxmlformats.org/markup-compatibility/2006">
              <mc:Choice xmlns:v="urn:schemas-microsoft-com:vml" Requires="v">
                <p:oleObj spid="_x0000_s37079" name="公式" r:id="rId13" imgW="1803400" imgH="254000" progId="Equation.3">
                  <p:embed/>
                </p:oleObj>
              </mc:Choice>
              <mc:Fallback>
                <p:oleObj name="公式" r:id="rId13" imgW="1803400" imgH="25400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638800" y="3284984"/>
                        <a:ext cx="2520280" cy="360040"/>
                      </a:xfrm>
                      <a:prstGeom prst="rect">
                        <a:avLst/>
                      </a:prstGeom>
                      <a:noFill/>
                    </p:spPr>
                  </p:pic>
                </p:oleObj>
              </mc:Fallback>
            </mc:AlternateContent>
          </a:graphicData>
        </a:graphic>
      </p:graphicFrame>
      <p:sp>
        <p:nvSpPr>
          <p:cNvPr id="107541"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412591205"/>
              </p:ext>
            </p:extLst>
          </p:nvPr>
        </p:nvGraphicFramePr>
        <p:xfrm>
          <a:off x="2747199" y="3609477"/>
          <a:ext cx="3192401" cy="350044"/>
        </p:xfrm>
        <a:graphic>
          <a:graphicData uri="http://schemas.openxmlformats.org/presentationml/2006/ole">
            <mc:AlternateContent xmlns:mc="http://schemas.openxmlformats.org/markup-compatibility/2006">
              <mc:Choice xmlns:v="urn:schemas-microsoft-com:vml" Requires="v">
                <p:oleObj spid="_x0000_s37080" name="公式" r:id="rId15" imgW="2463800" imgH="254000" progId="Equation.3">
                  <p:embed/>
                </p:oleObj>
              </mc:Choice>
              <mc:Fallback>
                <p:oleObj name="公式" r:id="rId15" imgW="2463800" imgH="254000" progId="Equation.3">
                  <p:embed/>
                  <p:pic>
                    <p:nvPicPr>
                      <p:cNvPr id="0" name="Object 1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747199" y="3609477"/>
                        <a:ext cx="3192401" cy="350044"/>
                      </a:xfrm>
                      <a:prstGeom prst="rect">
                        <a:avLst/>
                      </a:prstGeom>
                      <a:noFill/>
                    </p:spPr>
                  </p:pic>
                </p:oleObj>
              </mc:Fallback>
            </mc:AlternateContent>
          </a:graphicData>
        </a:graphic>
      </p:graphicFrame>
      <p:sp>
        <p:nvSpPr>
          <p:cNvPr id="107543"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4" name="对象 107543"/>
          <p:cNvGraphicFramePr>
            <a:graphicFrameLocks noChangeAspect="1"/>
          </p:cNvGraphicFramePr>
          <p:nvPr>
            <p:extLst>
              <p:ext uri="{D42A27DB-BD31-4B8C-83A1-F6EECF244321}">
                <p14:modId xmlns:p14="http://schemas.microsoft.com/office/powerpoint/2010/main" val="4273919521"/>
              </p:ext>
            </p:extLst>
          </p:nvPr>
        </p:nvGraphicFramePr>
        <p:xfrm>
          <a:off x="821570" y="3871084"/>
          <a:ext cx="2624918" cy="396214"/>
        </p:xfrm>
        <a:graphic>
          <a:graphicData uri="http://schemas.openxmlformats.org/presentationml/2006/ole">
            <mc:AlternateContent xmlns:mc="http://schemas.openxmlformats.org/markup-compatibility/2006">
              <mc:Choice xmlns:v="urn:schemas-microsoft-com:vml" Requires="v">
                <p:oleObj spid="_x0000_s37081" r:id="rId17" imgW="1675673" imgH="253890" progId="Equation.3">
                  <p:embed/>
                </p:oleObj>
              </mc:Choice>
              <mc:Fallback>
                <p:oleObj r:id="rId17" imgW="1675673" imgH="253890" progId="Equation.3">
                  <p:embed/>
                  <p:pic>
                    <p:nvPicPr>
                      <p:cNvPr id="0" name="Object 28"/>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1570" y="3871084"/>
                        <a:ext cx="2624918" cy="396214"/>
                      </a:xfrm>
                      <a:prstGeom prst="rect">
                        <a:avLst/>
                      </a:prstGeom>
                      <a:noFill/>
                    </p:spPr>
                  </p:pic>
                </p:oleObj>
              </mc:Fallback>
            </mc:AlternateContent>
          </a:graphicData>
        </a:graphic>
      </p:graphicFrame>
      <p:sp>
        <p:nvSpPr>
          <p:cNvPr id="107545"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6" name="对象 107545"/>
          <p:cNvGraphicFramePr>
            <a:graphicFrameLocks noChangeAspect="1"/>
          </p:cNvGraphicFramePr>
          <p:nvPr>
            <p:extLst>
              <p:ext uri="{D42A27DB-BD31-4B8C-83A1-F6EECF244321}">
                <p14:modId xmlns:p14="http://schemas.microsoft.com/office/powerpoint/2010/main" val="3532588844"/>
              </p:ext>
            </p:extLst>
          </p:nvPr>
        </p:nvGraphicFramePr>
        <p:xfrm>
          <a:off x="5638800" y="3891113"/>
          <a:ext cx="2805408" cy="345281"/>
        </p:xfrm>
        <a:graphic>
          <a:graphicData uri="http://schemas.openxmlformats.org/presentationml/2006/ole">
            <mc:AlternateContent xmlns:mc="http://schemas.openxmlformats.org/markup-compatibility/2006">
              <mc:Choice xmlns:v="urn:schemas-microsoft-com:vml" Requires="v">
                <p:oleObj spid="_x0000_s37082" name="公式" r:id="rId19" imgW="2070100" imgH="254000" progId="Equation.3">
                  <p:embed/>
                </p:oleObj>
              </mc:Choice>
              <mc:Fallback>
                <p:oleObj name="公式" r:id="rId19" imgW="2070100" imgH="254000" progId="Equation.3">
                  <p:embed/>
                  <p:pic>
                    <p:nvPicPr>
                      <p:cNvPr id="0" name="Object 3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638800" y="3891113"/>
                        <a:ext cx="2805408" cy="345281"/>
                      </a:xfrm>
                      <a:prstGeom prst="rect">
                        <a:avLst/>
                      </a:prstGeom>
                      <a:noFill/>
                    </p:spPr>
                  </p:pic>
                </p:oleObj>
              </mc:Fallback>
            </mc:AlternateContent>
          </a:graphicData>
        </a:graphic>
      </p:graphicFrame>
      <p:sp>
        <p:nvSpPr>
          <p:cNvPr id="107547" name="Rectangle 3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8" name="对象 107547"/>
          <p:cNvGraphicFramePr>
            <a:graphicFrameLocks noChangeAspect="1"/>
          </p:cNvGraphicFramePr>
          <p:nvPr>
            <p:extLst>
              <p:ext uri="{D42A27DB-BD31-4B8C-83A1-F6EECF244321}">
                <p14:modId xmlns:p14="http://schemas.microsoft.com/office/powerpoint/2010/main" val="1985140805"/>
              </p:ext>
            </p:extLst>
          </p:nvPr>
        </p:nvGraphicFramePr>
        <p:xfrm>
          <a:off x="2473453" y="4145550"/>
          <a:ext cx="3739893" cy="396280"/>
        </p:xfrm>
        <a:graphic>
          <a:graphicData uri="http://schemas.openxmlformats.org/presentationml/2006/ole">
            <mc:AlternateContent xmlns:mc="http://schemas.openxmlformats.org/markup-compatibility/2006">
              <mc:Choice xmlns:v="urn:schemas-microsoft-com:vml" Requires="v">
                <p:oleObj spid="_x0000_s37083" name="公式" r:id="rId21" imgW="3149600" imgH="330200" progId="Equation.3">
                  <p:embed/>
                </p:oleObj>
              </mc:Choice>
              <mc:Fallback>
                <p:oleObj name="公式" r:id="rId21" imgW="3149600" imgH="330200" progId="Equation.3">
                  <p:embed/>
                  <p:pic>
                    <p:nvPicPr>
                      <p:cNvPr id="0" name="Object 3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2473453" y="4145550"/>
                        <a:ext cx="3739893" cy="396280"/>
                      </a:xfrm>
                      <a:prstGeom prst="rect">
                        <a:avLst/>
                      </a:prstGeom>
                      <a:noFill/>
                    </p:spPr>
                  </p:pic>
                </p:oleObj>
              </mc:Fallback>
            </mc:AlternateContent>
          </a:graphicData>
        </a:graphic>
      </p:graphicFrame>
      <p:sp>
        <p:nvSpPr>
          <p:cNvPr id="107549" name="Rectangle 4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0" name="对象 107549"/>
          <p:cNvGraphicFramePr>
            <a:graphicFrameLocks noChangeAspect="1"/>
          </p:cNvGraphicFramePr>
          <p:nvPr>
            <p:extLst>
              <p:ext uri="{D42A27DB-BD31-4B8C-83A1-F6EECF244321}">
                <p14:modId xmlns:p14="http://schemas.microsoft.com/office/powerpoint/2010/main" val="417144426"/>
              </p:ext>
            </p:extLst>
          </p:nvPr>
        </p:nvGraphicFramePr>
        <p:xfrm>
          <a:off x="1291885" y="4509120"/>
          <a:ext cx="335087" cy="335087"/>
        </p:xfrm>
        <a:graphic>
          <a:graphicData uri="http://schemas.openxmlformats.org/presentationml/2006/ole">
            <mc:AlternateContent xmlns:mc="http://schemas.openxmlformats.org/markup-compatibility/2006">
              <mc:Choice xmlns:v="urn:schemas-microsoft-com:vml" Requires="v">
                <p:oleObj spid="_x0000_s37084" name="公式" r:id="rId23" imgW="241195" imgH="241195" progId="Equation.3">
                  <p:embed/>
                </p:oleObj>
              </mc:Choice>
              <mc:Fallback>
                <p:oleObj name="公式" r:id="rId23" imgW="241195" imgH="241195" progId="Equation.3">
                  <p:embed/>
                  <p:pic>
                    <p:nvPicPr>
                      <p:cNvPr id="0" name="Object 44"/>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1291885" y="4509120"/>
                        <a:ext cx="335087" cy="335087"/>
                      </a:xfrm>
                      <a:prstGeom prst="rect">
                        <a:avLst/>
                      </a:prstGeom>
                      <a:noFill/>
                    </p:spPr>
                  </p:pic>
                </p:oleObj>
              </mc:Fallback>
            </mc:AlternateContent>
          </a:graphicData>
        </a:graphic>
      </p:graphicFrame>
      <p:sp>
        <p:nvSpPr>
          <p:cNvPr id="107551" name="Rectangle 4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28" name="对象 22527"/>
          <p:cNvGraphicFramePr>
            <a:graphicFrameLocks noChangeAspect="1"/>
          </p:cNvGraphicFramePr>
          <p:nvPr>
            <p:extLst>
              <p:ext uri="{D42A27DB-BD31-4B8C-83A1-F6EECF244321}">
                <p14:modId xmlns:p14="http://schemas.microsoft.com/office/powerpoint/2010/main" val="2283594244"/>
              </p:ext>
            </p:extLst>
          </p:nvPr>
        </p:nvGraphicFramePr>
        <p:xfrm>
          <a:off x="5912358" y="4509120"/>
          <a:ext cx="336042" cy="350044"/>
        </p:xfrm>
        <a:graphic>
          <a:graphicData uri="http://schemas.openxmlformats.org/presentationml/2006/ole">
            <mc:AlternateContent xmlns:mc="http://schemas.openxmlformats.org/markup-compatibility/2006">
              <mc:Choice xmlns:v="urn:schemas-microsoft-com:vml" Requires="v">
                <p:oleObj spid="_x0000_s37085" name="公式" r:id="rId25" imgW="228600" imgH="241300" progId="Equation.3">
                  <p:embed/>
                </p:oleObj>
              </mc:Choice>
              <mc:Fallback>
                <p:oleObj name="公式" r:id="rId25" imgW="228600" imgH="241300" progId="Equation.3">
                  <p:embed/>
                  <p:pic>
                    <p:nvPicPr>
                      <p:cNvPr id="0" name="Object 4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912358" y="4509120"/>
                        <a:ext cx="336042" cy="350044"/>
                      </a:xfrm>
                      <a:prstGeom prst="rect">
                        <a:avLst/>
                      </a:prstGeom>
                      <a:noFill/>
                    </p:spPr>
                  </p:pic>
                </p:oleObj>
              </mc:Fallback>
            </mc:AlternateContent>
          </a:graphicData>
        </a:graphic>
      </p:graphicFrame>
      <p:sp>
        <p:nvSpPr>
          <p:cNvPr id="22529" name="Rectangle 6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0" name="对象 22529"/>
          <p:cNvGraphicFramePr>
            <a:graphicFrameLocks noChangeAspect="1"/>
          </p:cNvGraphicFramePr>
          <p:nvPr>
            <p:extLst>
              <p:ext uri="{D42A27DB-BD31-4B8C-83A1-F6EECF244321}">
                <p14:modId xmlns:p14="http://schemas.microsoft.com/office/powerpoint/2010/main" val="2975663915"/>
              </p:ext>
            </p:extLst>
          </p:nvPr>
        </p:nvGraphicFramePr>
        <p:xfrm>
          <a:off x="838200" y="5091432"/>
          <a:ext cx="1141512" cy="363209"/>
        </p:xfrm>
        <a:graphic>
          <a:graphicData uri="http://schemas.openxmlformats.org/presentationml/2006/ole">
            <mc:AlternateContent xmlns:mc="http://schemas.openxmlformats.org/markup-compatibility/2006">
              <mc:Choice xmlns:v="urn:schemas-microsoft-com:vml" Requires="v">
                <p:oleObj spid="_x0000_s37086" name="公式" r:id="rId27" imgW="685502" imgH="215806" progId="Equation.3">
                  <p:embed/>
                </p:oleObj>
              </mc:Choice>
              <mc:Fallback>
                <p:oleObj name="公式" r:id="rId27" imgW="685502" imgH="215806" progId="Equation.3">
                  <p:embed/>
                  <p:pic>
                    <p:nvPicPr>
                      <p:cNvPr id="0" name="Object 6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38200" y="5091432"/>
                        <a:ext cx="1141512" cy="363209"/>
                      </a:xfrm>
                      <a:prstGeom prst="rect">
                        <a:avLst/>
                      </a:prstGeom>
                      <a:noFill/>
                    </p:spPr>
                  </p:pic>
                </p:oleObj>
              </mc:Fallback>
            </mc:AlternateContent>
          </a:graphicData>
        </a:graphic>
      </p:graphicFrame>
      <p:sp>
        <p:nvSpPr>
          <p:cNvPr id="22531" name="Rectangle 6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2" name="对象 22531"/>
          <p:cNvGraphicFramePr>
            <a:graphicFrameLocks noChangeAspect="1"/>
          </p:cNvGraphicFramePr>
          <p:nvPr>
            <p:extLst>
              <p:ext uri="{D42A27DB-BD31-4B8C-83A1-F6EECF244321}">
                <p14:modId xmlns:p14="http://schemas.microsoft.com/office/powerpoint/2010/main" val="2019367784"/>
              </p:ext>
            </p:extLst>
          </p:nvPr>
        </p:nvGraphicFramePr>
        <p:xfrm>
          <a:off x="3851920" y="5097997"/>
          <a:ext cx="3770503" cy="400407"/>
        </p:xfrm>
        <a:graphic>
          <a:graphicData uri="http://schemas.openxmlformats.org/presentationml/2006/ole">
            <mc:AlternateContent xmlns:mc="http://schemas.openxmlformats.org/markup-compatibility/2006">
              <mc:Choice xmlns:v="urn:schemas-microsoft-com:vml" Requires="v">
                <p:oleObj spid="_x0000_s37087" name="公式" r:id="rId29" imgW="2362200" imgH="254000" progId="Equation.3">
                  <p:embed/>
                </p:oleObj>
              </mc:Choice>
              <mc:Fallback>
                <p:oleObj name="公式" r:id="rId29" imgW="2362200" imgH="254000" progId="Equation.3">
                  <p:embed/>
                  <p:pic>
                    <p:nvPicPr>
                      <p:cNvPr id="0" name="Object 62"/>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851920" y="5097997"/>
                        <a:ext cx="3770503" cy="400407"/>
                      </a:xfrm>
                      <a:prstGeom prst="rect">
                        <a:avLst/>
                      </a:prstGeom>
                      <a:noFill/>
                    </p:spPr>
                  </p:pic>
                </p:oleObj>
              </mc:Fallback>
            </mc:AlternateContent>
          </a:graphicData>
        </a:graphic>
      </p:graphicFrame>
      <p:sp>
        <p:nvSpPr>
          <p:cNvPr id="22533" name="Rectangle 7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4" name="对象 22533"/>
          <p:cNvGraphicFramePr>
            <a:graphicFrameLocks noChangeAspect="1"/>
          </p:cNvGraphicFramePr>
          <p:nvPr>
            <p:extLst>
              <p:ext uri="{D42A27DB-BD31-4B8C-83A1-F6EECF244321}">
                <p14:modId xmlns:p14="http://schemas.microsoft.com/office/powerpoint/2010/main" val="2153663015"/>
              </p:ext>
            </p:extLst>
          </p:nvPr>
        </p:nvGraphicFramePr>
        <p:xfrm>
          <a:off x="838200" y="5445224"/>
          <a:ext cx="2191799" cy="350079"/>
        </p:xfrm>
        <a:graphic>
          <a:graphicData uri="http://schemas.openxmlformats.org/presentationml/2006/ole">
            <mc:AlternateContent xmlns:mc="http://schemas.openxmlformats.org/markup-compatibility/2006">
              <mc:Choice xmlns:v="urn:schemas-microsoft-com:vml" Requires="v">
                <p:oleObj spid="_x0000_s37088" name="公式" r:id="rId31" imgW="1497950" imgH="241195" progId="Equation.3">
                  <p:embed/>
                </p:oleObj>
              </mc:Choice>
              <mc:Fallback>
                <p:oleObj name="公式" r:id="rId31" imgW="1497950" imgH="241195" progId="Equation.3">
                  <p:embed/>
                  <p:pic>
                    <p:nvPicPr>
                      <p:cNvPr id="0" name="Object 78"/>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838200" y="5445224"/>
                        <a:ext cx="2191799" cy="350079"/>
                      </a:xfrm>
                      <a:prstGeom prst="rect">
                        <a:avLst/>
                      </a:prstGeom>
                      <a:noFill/>
                    </p:spPr>
                  </p:pic>
                </p:oleObj>
              </mc:Fallback>
            </mc:AlternateContent>
          </a:graphicData>
        </a:graphic>
      </p:graphicFrame>
      <p:sp>
        <p:nvSpPr>
          <p:cNvPr id="22535" name="Rectangle 8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6" name="对象 22535"/>
          <p:cNvGraphicFramePr>
            <a:graphicFrameLocks noChangeAspect="1"/>
          </p:cNvGraphicFramePr>
          <p:nvPr>
            <p:extLst>
              <p:ext uri="{D42A27DB-BD31-4B8C-83A1-F6EECF244321}">
                <p14:modId xmlns:p14="http://schemas.microsoft.com/office/powerpoint/2010/main" val="905160691"/>
              </p:ext>
            </p:extLst>
          </p:nvPr>
        </p:nvGraphicFramePr>
        <p:xfrm>
          <a:off x="3505200" y="5446025"/>
          <a:ext cx="1722485" cy="360156"/>
        </p:xfrm>
        <a:graphic>
          <a:graphicData uri="http://schemas.openxmlformats.org/presentationml/2006/ole">
            <mc:AlternateContent xmlns:mc="http://schemas.openxmlformats.org/markup-compatibility/2006">
              <mc:Choice xmlns:v="urn:schemas-microsoft-com:vml" Requires="v">
                <p:oleObj spid="_x0000_s37089" name="公式" r:id="rId33" imgW="1218671" imgH="253890" progId="Equation.3">
                  <p:embed/>
                </p:oleObj>
              </mc:Choice>
              <mc:Fallback>
                <p:oleObj name="公式" r:id="rId33" imgW="1218671" imgH="253890" progId="Equation.3">
                  <p:embed/>
                  <p:pic>
                    <p:nvPicPr>
                      <p:cNvPr id="0" name="Object 80"/>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3505200" y="5446025"/>
                        <a:ext cx="1722485" cy="360156"/>
                      </a:xfrm>
                      <a:prstGeom prst="rect">
                        <a:avLst/>
                      </a:prstGeom>
                      <a:noFill/>
                    </p:spPr>
                  </p:pic>
                </p:oleObj>
              </mc:Fallback>
            </mc:AlternateContent>
          </a:graphicData>
        </a:graphic>
      </p:graphicFrame>
    </p:spTree>
    <p:extLst>
      <p:ext uri="{BB962C8B-B14F-4D97-AF65-F5344CB8AC3E}">
        <p14:creationId xmlns:p14="http://schemas.microsoft.com/office/powerpoint/2010/main" val="33311792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第五节 </a:t>
            </a:r>
            <a:r>
              <a:rPr lang="zh-CN" altLang="zh-CN" sz="2800" b="0" dirty="0" smtClean="0">
                <a:effectLst>
                  <a:outerShdw blurRad="38100" dist="38100" dir="2700000" algn="tl">
                    <a:srgbClr val="C0C0C0"/>
                  </a:outerShdw>
                </a:effectLst>
                <a:latin typeface="+mj-ea"/>
              </a:rPr>
              <a:t>风险</a:t>
            </a:r>
            <a:r>
              <a:rPr lang="zh-CN" altLang="zh-CN" sz="2800" b="0" dirty="0">
                <a:effectLst>
                  <a:outerShdw blurRad="38100" dist="38100" dir="2700000" algn="tl">
                    <a:srgbClr val="C0C0C0"/>
                  </a:outerShdw>
                </a:effectLst>
                <a:latin typeface="+mj-ea"/>
              </a:rPr>
              <a:t>与收益的权衡及其选择</a:t>
            </a: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838200" y="2081045"/>
            <a:ext cx="7414592" cy="400110"/>
          </a:xfrm>
          <a:prstGeom prst="rect">
            <a:avLst/>
          </a:prstGeom>
          <a:noFill/>
        </p:spPr>
        <p:txBody>
          <a:bodyPr wrap="square" rtlCol="0">
            <a:spAutoFit/>
          </a:bodyPr>
          <a:lstStyle/>
          <a:p>
            <a:r>
              <a:rPr lang="zh-CN" altLang="en-US" sz="2000" dirty="0" smtClean="0">
                <a:solidFill>
                  <a:srgbClr val="000000"/>
                </a:solidFill>
              </a:rPr>
              <a:t>      </a:t>
            </a:r>
            <a:endParaRPr lang="zh-CN" altLang="zh-CN" sz="2000" dirty="0">
              <a:solidFill>
                <a:srgbClr val="000000"/>
              </a:solidFill>
            </a:endParaRPr>
          </a:p>
        </p:txBody>
      </p:sp>
      <p:sp>
        <p:nvSpPr>
          <p:cNvPr id="22" name="Text Box 9"/>
          <p:cNvSpPr txBox="1">
            <a:spLocks noChangeArrowheads="1"/>
          </p:cNvSpPr>
          <p:nvPr/>
        </p:nvSpPr>
        <p:spPr bwMode="auto">
          <a:xfrm>
            <a:off x="923570" y="1369367"/>
            <a:ext cx="45720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b="1" dirty="0">
                <a:solidFill>
                  <a:srgbClr val="000000"/>
                </a:solidFill>
              </a:rPr>
              <a:t>资产的最优配置</a:t>
            </a:r>
            <a:endParaRPr lang="zh-CN" altLang="en-US" sz="2400" dirty="0">
              <a:solidFill>
                <a:srgbClr val="000000"/>
              </a:solidFill>
              <a:latin typeface="华文中宋"/>
              <a:ea typeface="华文中宋"/>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6"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2" name="TextBox 11"/>
          <p:cNvSpPr txBox="1"/>
          <p:nvPr/>
        </p:nvSpPr>
        <p:spPr>
          <a:xfrm>
            <a:off x="369032" y="1489235"/>
            <a:ext cx="8352928" cy="3693319"/>
          </a:xfrm>
          <a:prstGeom prst="rect">
            <a:avLst/>
          </a:prstGeom>
          <a:noFill/>
        </p:spPr>
        <p:txBody>
          <a:bodyPr wrap="square" rtlCol="0">
            <a:spAutoFit/>
          </a:bodyPr>
          <a:lstStyle/>
          <a:p>
            <a:r>
              <a:rPr lang="en-US" altLang="zh-CN" dirty="0" smtClean="0">
                <a:solidFill>
                  <a:srgbClr val="000000"/>
                </a:solidFill>
              </a:rPr>
              <a:t>    </a:t>
            </a:r>
            <a:endParaRPr lang="zh-CN" altLang="zh-CN" sz="2000" dirty="0">
              <a:solidFill>
                <a:srgbClr val="000000"/>
              </a:solidFill>
            </a:endParaRPr>
          </a:p>
          <a:p>
            <a:r>
              <a:rPr lang="zh-CN" altLang="en-US" dirty="0" smtClean="0">
                <a:solidFill>
                  <a:srgbClr val="000000"/>
                </a:solidFill>
              </a:rPr>
              <a:t>   如下图所示，</a:t>
            </a:r>
            <a:r>
              <a:rPr lang="en-US" altLang="zh-CN" dirty="0"/>
              <a:t>A</a:t>
            </a:r>
            <a:r>
              <a:rPr lang="zh-CN" altLang="zh-CN" dirty="0"/>
              <a:t>点为投资者将所有的资金全部购买无风险资产的特殊组合，此时，组合的</a:t>
            </a:r>
            <a:r>
              <a:rPr lang="zh-CN" altLang="zh-CN" dirty="0" smtClean="0"/>
              <a:t>风险</a:t>
            </a:r>
            <a:r>
              <a:rPr lang="en-US" altLang="zh-CN" dirty="0" smtClean="0"/>
              <a:t>         </a:t>
            </a:r>
            <a:r>
              <a:rPr lang="zh-CN" altLang="en-US" dirty="0" smtClean="0"/>
              <a:t>，</a:t>
            </a:r>
            <a:r>
              <a:rPr lang="zh-CN" altLang="zh-CN" dirty="0">
                <a:latin typeface="Times New Roman"/>
                <a:cs typeface="Times New Roman"/>
              </a:rPr>
              <a:t>但也只能获取无风险</a:t>
            </a:r>
            <a:r>
              <a:rPr lang="zh-CN" altLang="zh-CN" dirty="0" smtClean="0">
                <a:latin typeface="Times New Roman"/>
                <a:cs typeface="Times New Roman"/>
              </a:rPr>
              <a:t>收益率</a:t>
            </a:r>
            <a:r>
              <a:rPr lang="en-US" altLang="zh-CN" dirty="0" smtClean="0">
                <a:latin typeface="Times New Roman"/>
                <a:cs typeface="Times New Roman"/>
              </a:rPr>
              <a:t>    </a:t>
            </a:r>
            <a:r>
              <a:rPr lang="en-US" altLang="zh-CN" dirty="0" smtClean="0">
                <a:latin typeface="Times New Roman"/>
              </a:rPr>
              <a:t> </a:t>
            </a:r>
            <a:r>
              <a:rPr lang="zh-CN" altLang="zh-CN" dirty="0" smtClean="0">
                <a:latin typeface="Times New Roman"/>
                <a:cs typeface="Times New Roman"/>
              </a:rPr>
              <a:t>，</a:t>
            </a:r>
            <a:r>
              <a:rPr lang="en-US" altLang="zh-CN" dirty="0"/>
              <a:t>B</a:t>
            </a:r>
            <a:r>
              <a:rPr lang="zh-CN" altLang="zh-CN" dirty="0"/>
              <a:t>点为投资者将所有的资金全部购买有风险资产的特殊组合，此时的风险为</a:t>
            </a:r>
            <a:r>
              <a:rPr lang="en-US" altLang="zh-CN" dirty="0"/>
              <a:t> </a:t>
            </a:r>
            <a:r>
              <a:rPr lang="en-US" altLang="zh-CN" dirty="0" smtClean="0"/>
              <a:t>         </a:t>
            </a:r>
            <a:r>
              <a:rPr lang="zh-CN" altLang="zh-CN" dirty="0" smtClean="0"/>
              <a:t>，</a:t>
            </a:r>
            <a:r>
              <a:rPr lang="zh-CN" altLang="zh-CN" dirty="0"/>
              <a:t>同时预期收益也上升到</a:t>
            </a:r>
            <a:r>
              <a:rPr lang="en-US" altLang="zh-CN" dirty="0"/>
              <a:t> </a:t>
            </a:r>
            <a:endParaRPr lang="en-US" altLang="zh-CN" dirty="0" smtClean="0"/>
          </a:p>
          <a:p>
            <a:r>
              <a:rPr lang="zh-CN" altLang="zh-CN" dirty="0"/>
              <a:t>显然，</a:t>
            </a:r>
            <a:r>
              <a:rPr lang="en-US" altLang="zh-CN" dirty="0"/>
              <a:t>A</a:t>
            </a:r>
            <a:r>
              <a:rPr lang="zh-CN" altLang="zh-CN" dirty="0"/>
              <a:t>点和</a:t>
            </a:r>
            <a:r>
              <a:rPr lang="en-US" altLang="zh-CN" dirty="0"/>
              <a:t>B</a:t>
            </a:r>
            <a:r>
              <a:rPr lang="zh-CN" altLang="zh-CN" dirty="0"/>
              <a:t>点是两种极端的情况。一般情况下，投资者会既持有一部分无风险资产，同时也持有一部分有风险资产，具体在两者之间如何配置，则取决于投资者的风险偏好。由前面的分析知，投资者在无风险资产与有风险资产之间的配置为</a:t>
            </a:r>
            <a:r>
              <a:rPr lang="zh-CN" altLang="zh-CN" dirty="0" smtClean="0"/>
              <a:t>：</a:t>
            </a:r>
            <a:r>
              <a:rPr lang="zh-CN" altLang="zh-CN" dirty="0"/>
              <a:t>无差异曲线</a:t>
            </a:r>
            <a:r>
              <a:rPr lang="en-US" altLang="zh-CN" dirty="0"/>
              <a:t>I</a:t>
            </a:r>
            <a:r>
              <a:rPr lang="zh-CN" altLang="zh-CN" dirty="0"/>
              <a:t>与预算约束线切点</a:t>
            </a:r>
            <a:r>
              <a:rPr lang="en-US" altLang="zh-CN" dirty="0"/>
              <a:t>E</a:t>
            </a:r>
            <a:r>
              <a:rPr lang="zh-CN" altLang="zh-CN" dirty="0"/>
              <a:t>处所对应的</a:t>
            </a:r>
            <a:r>
              <a:rPr lang="en-US" altLang="zh-CN" dirty="0"/>
              <a:t>q</a:t>
            </a:r>
            <a:r>
              <a:rPr lang="zh-CN" altLang="zh-CN" dirty="0"/>
              <a:t>值</a:t>
            </a:r>
            <a:r>
              <a:rPr lang="zh-CN" altLang="zh-CN" dirty="0" smtClean="0"/>
              <a:t>。</a:t>
            </a:r>
            <a:r>
              <a:rPr lang="zh-CN" altLang="zh-CN" dirty="0"/>
              <a:t>在</a:t>
            </a:r>
            <a:r>
              <a:rPr lang="en-US" altLang="zh-CN" dirty="0"/>
              <a:t>E</a:t>
            </a:r>
            <a:r>
              <a:rPr lang="zh-CN" altLang="zh-CN" dirty="0"/>
              <a:t>点处，有</a:t>
            </a:r>
          </a:p>
          <a:p>
            <a:r>
              <a:rPr lang="en-US" altLang="zh-CN" dirty="0" smtClean="0">
                <a:solidFill>
                  <a:srgbClr val="000000"/>
                </a:solidFill>
              </a:rPr>
              <a:t>                                  </a:t>
            </a:r>
            <a:r>
              <a:rPr lang="zh-CN" altLang="en-US" dirty="0" smtClean="0">
                <a:solidFill>
                  <a:srgbClr val="000000"/>
                </a:solidFill>
              </a:rPr>
              <a:t>，整理得                          （</a:t>
            </a:r>
            <a:r>
              <a:rPr lang="en-US" altLang="zh-CN" dirty="0" smtClean="0">
                <a:solidFill>
                  <a:srgbClr val="000000"/>
                </a:solidFill>
              </a:rPr>
              <a:t>9</a:t>
            </a:r>
            <a:r>
              <a:rPr lang="zh-CN" altLang="en-US" dirty="0" smtClean="0">
                <a:solidFill>
                  <a:srgbClr val="000000"/>
                </a:solidFill>
              </a:rPr>
              <a:t>），将（</a:t>
            </a:r>
            <a:r>
              <a:rPr lang="en-US" altLang="zh-CN" dirty="0" smtClean="0">
                <a:solidFill>
                  <a:srgbClr val="000000"/>
                </a:solidFill>
              </a:rPr>
              <a:t>9</a:t>
            </a:r>
            <a:r>
              <a:rPr lang="zh-CN" altLang="en-US" dirty="0" smtClean="0">
                <a:solidFill>
                  <a:srgbClr val="000000"/>
                </a:solidFill>
              </a:rPr>
              <a:t>）式与（</a:t>
            </a:r>
            <a:r>
              <a:rPr lang="en-US" altLang="zh-CN" dirty="0" smtClean="0">
                <a:solidFill>
                  <a:srgbClr val="000000"/>
                </a:solidFill>
              </a:rPr>
              <a:t>8</a:t>
            </a:r>
            <a:r>
              <a:rPr lang="zh-CN" altLang="en-US" dirty="0" smtClean="0">
                <a:solidFill>
                  <a:srgbClr val="000000"/>
                </a:solidFill>
              </a:rPr>
              <a:t>）式联立</a:t>
            </a:r>
            <a:endParaRPr lang="en-US" altLang="zh-CN" dirty="0" smtClean="0">
              <a:solidFill>
                <a:srgbClr val="000000"/>
              </a:solidFill>
            </a:endParaRPr>
          </a:p>
          <a:p>
            <a:endParaRPr lang="en-US" altLang="zh-CN" dirty="0" smtClean="0">
              <a:solidFill>
                <a:srgbClr val="000000"/>
              </a:solidFill>
            </a:endParaRPr>
          </a:p>
          <a:p>
            <a:r>
              <a:rPr lang="zh-CN" altLang="en-US" dirty="0" smtClean="0">
                <a:solidFill>
                  <a:srgbClr val="000000"/>
                </a:solidFill>
              </a:rPr>
              <a:t>起来得                                   同时</a:t>
            </a:r>
            <a:r>
              <a:rPr lang="zh-CN" altLang="en-US" dirty="0">
                <a:solidFill>
                  <a:srgbClr val="000000"/>
                </a:solidFill>
              </a:rPr>
              <a:t>利用 </a:t>
            </a:r>
            <a:r>
              <a:rPr lang="zh-CN" altLang="en-US" dirty="0" smtClean="0">
                <a:solidFill>
                  <a:srgbClr val="000000"/>
                </a:solidFill>
              </a:rPr>
              <a:t>                            就</a:t>
            </a:r>
            <a:r>
              <a:rPr lang="zh-CN" altLang="en-US" dirty="0">
                <a:solidFill>
                  <a:srgbClr val="000000"/>
                </a:solidFill>
              </a:rPr>
              <a:t>可得无风险资产的</a:t>
            </a:r>
            <a:r>
              <a:rPr lang="zh-CN" altLang="en-US" dirty="0" smtClean="0">
                <a:solidFill>
                  <a:srgbClr val="000000"/>
                </a:solidFill>
              </a:rPr>
              <a:t>最</a:t>
            </a:r>
            <a:endParaRPr lang="en-US" altLang="zh-CN" dirty="0" smtClean="0">
              <a:solidFill>
                <a:srgbClr val="000000"/>
              </a:solidFill>
            </a:endParaRPr>
          </a:p>
          <a:p>
            <a:endParaRPr lang="en-US" altLang="zh-CN" dirty="0">
              <a:solidFill>
                <a:srgbClr val="000000"/>
              </a:solidFill>
            </a:endParaRPr>
          </a:p>
          <a:p>
            <a:r>
              <a:rPr lang="zh-CN" altLang="en-US" dirty="0" smtClean="0">
                <a:solidFill>
                  <a:srgbClr val="000000"/>
                </a:solidFill>
              </a:rPr>
              <a:t>优</a:t>
            </a:r>
            <a:r>
              <a:rPr lang="zh-CN" altLang="en-US" dirty="0">
                <a:solidFill>
                  <a:srgbClr val="000000"/>
                </a:solidFill>
              </a:rPr>
              <a:t>购买量。</a:t>
            </a:r>
          </a:p>
        </p:txBody>
      </p:sp>
      <p:sp>
        <p:nvSpPr>
          <p:cNvPr id="1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0"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3"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6"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9"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4"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8"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28"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1"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1"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107524"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solidFill>
                <a:srgbClr val="000000"/>
              </a:solidFill>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0" name="对象 107529"/>
          <p:cNvGraphicFramePr>
            <a:graphicFrameLocks noChangeAspect="1"/>
          </p:cNvGraphicFramePr>
          <p:nvPr>
            <p:extLst>
              <p:ext uri="{D42A27DB-BD31-4B8C-83A1-F6EECF244321}">
                <p14:modId xmlns:p14="http://schemas.microsoft.com/office/powerpoint/2010/main" val="2989099210"/>
              </p:ext>
            </p:extLst>
          </p:nvPr>
        </p:nvGraphicFramePr>
        <p:xfrm>
          <a:off x="1676400" y="2091323"/>
          <a:ext cx="554538" cy="263406"/>
        </p:xfrm>
        <a:graphic>
          <a:graphicData uri="http://schemas.openxmlformats.org/presentationml/2006/ole">
            <mc:AlternateContent xmlns:mc="http://schemas.openxmlformats.org/markup-compatibility/2006">
              <mc:Choice xmlns:v="urn:schemas-microsoft-com:vml" Requires="v">
                <p:oleObj spid="_x0000_s38985" name="公式" r:id="rId3" imgW="380670" imgH="177646" progId="Equation.3">
                  <p:embed/>
                </p:oleObj>
              </mc:Choice>
              <mc:Fallback>
                <p:oleObj name="公式" r:id="rId3" imgW="380670" imgH="177646"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2091323"/>
                        <a:ext cx="554538" cy="263406"/>
                      </a:xfrm>
                      <a:prstGeom prst="rect">
                        <a:avLst/>
                      </a:prstGeom>
                      <a:noFill/>
                    </p:spPr>
                  </p:pic>
                </p:oleObj>
              </mc:Fallback>
            </mc:AlternateContent>
          </a:graphicData>
        </a:graphic>
      </p:graphicFrame>
      <p:sp>
        <p:nvSpPr>
          <p:cNvPr id="107531"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2" name="对象 107531"/>
          <p:cNvGraphicFramePr>
            <a:graphicFrameLocks noChangeAspect="1"/>
          </p:cNvGraphicFramePr>
          <p:nvPr>
            <p:extLst>
              <p:ext uri="{D42A27DB-BD31-4B8C-83A1-F6EECF244321}">
                <p14:modId xmlns:p14="http://schemas.microsoft.com/office/powerpoint/2010/main" val="2788682314"/>
              </p:ext>
            </p:extLst>
          </p:nvPr>
        </p:nvGraphicFramePr>
        <p:xfrm>
          <a:off x="5204586" y="2027745"/>
          <a:ext cx="260437" cy="382996"/>
        </p:xfrm>
        <a:graphic>
          <a:graphicData uri="http://schemas.openxmlformats.org/presentationml/2006/ole">
            <mc:AlternateContent xmlns:mc="http://schemas.openxmlformats.org/markup-compatibility/2006">
              <mc:Choice xmlns:v="urn:schemas-microsoft-com:vml" Requires="v">
                <p:oleObj spid="_x0000_s38986" name="公式" r:id="rId5" imgW="164957" imgH="241091" progId="Equation.3">
                  <p:embed/>
                </p:oleObj>
              </mc:Choice>
              <mc:Fallback>
                <p:oleObj name="公式" r:id="rId5" imgW="164957" imgH="241091"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04586" y="2027745"/>
                        <a:ext cx="260437" cy="382996"/>
                      </a:xfrm>
                      <a:prstGeom prst="rect">
                        <a:avLst/>
                      </a:prstGeom>
                      <a:noFill/>
                    </p:spPr>
                  </p:pic>
                </p:oleObj>
              </mc:Fallback>
            </mc:AlternateContent>
          </a:graphicData>
        </a:graphic>
      </p:graphicFrame>
      <p:sp>
        <p:nvSpPr>
          <p:cNvPr id="10753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4" name="对象 107533"/>
          <p:cNvGraphicFramePr>
            <a:graphicFrameLocks noChangeAspect="1"/>
          </p:cNvGraphicFramePr>
          <p:nvPr>
            <p:extLst>
              <p:ext uri="{D42A27DB-BD31-4B8C-83A1-F6EECF244321}">
                <p14:modId xmlns:p14="http://schemas.microsoft.com/office/powerpoint/2010/main" val="4080674115"/>
              </p:ext>
            </p:extLst>
          </p:nvPr>
        </p:nvGraphicFramePr>
        <p:xfrm>
          <a:off x="5023505" y="2324721"/>
          <a:ext cx="639339" cy="312868"/>
        </p:xfrm>
        <a:graphic>
          <a:graphicData uri="http://schemas.openxmlformats.org/presentationml/2006/ole">
            <mc:AlternateContent xmlns:mc="http://schemas.openxmlformats.org/markup-compatibility/2006">
              <mc:Choice xmlns:v="urn:schemas-microsoft-com:vml" Requires="v">
                <p:oleObj spid="_x0000_s38987" name="公式" r:id="rId7" imgW="444114" imgH="215713" progId="Equation.3">
                  <p:embed/>
                </p:oleObj>
              </mc:Choice>
              <mc:Fallback>
                <p:oleObj name="公式" r:id="rId7" imgW="444114" imgH="215713"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23505" y="2324721"/>
                        <a:ext cx="639339" cy="312868"/>
                      </a:xfrm>
                      <a:prstGeom prst="rect">
                        <a:avLst/>
                      </a:prstGeom>
                      <a:noFill/>
                    </p:spPr>
                  </p:pic>
                </p:oleObj>
              </mc:Fallback>
            </mc:AlternateContent>
          </a:graphicData>
        </a:graphic>
      </p:graphicFrame>
      <p:sp>
        <p:nvSpPr>
          <p:cNvPr id="107535"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6" name="对象 107535"/>
          <p:cNvGraphicFramePr>
            <a:graphicFrameLocks noChangeAspect="1"/>
          </p:cNvGraphicFramePr>
          <p:nvPr>
            <p:extLst>
              <p:ext uri="{D42A27DB-BD31-4B8C-83A1-F6EECF244321}">
                <p14:modId xmlns:p14="http://schemas.microsoft.com/office/powerpoint/2010/main" val="1261925404"/>
              </p:ext>
            </p:extLst>
          </p:nvPr>
        </p:nvGraphicFramePr>
        <p:xfrm>
          <a:off x="8252792" y="2305372"/>
          <a:ext cx="305709" cy="351566"/>
        </p:xfrm>
        <a:graphic>
          <a:graphicData uri="http://schemas.openxmlformats.org/presentationml/2006/ole">
            <mc:AlternateContent xmlns:mc="http://schemas.openxmlformats.org/markup-compatibility/2006">
              <mc:Choice xmlns:v="urn:schemas-microsoft-com:vml" Requires="v">
                <p:oleObj spid="_x0000_s38988" name="公式" r:id="rId9" imgW="190335" imgH="215713" progId="Equation.3">
                  <p:embed/>
                </p:oleObj>
              </mc:Choice>
              <mc:Fallback>
                <p:oleObj name="公式" r:id="rId9" imgW="190335" imgH="215713"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252792" y="2305372"/>
                        <a:ext cx="305709" cy="351566"/>
                      </a:xfrm>
                      <a:prstGeom prst="rect">
                        <a:avLst/>
                      </a:prstGeom>
                      <a:noFill/>
                    </p:spPr>
                  </p:pic>
                </p:oleObj>
              </mc:Fallback>
            </mc:AlternateContent>
          </a:graphicData>
        </a:graphic>
      </p:graphicFrame>
      <p:sp>
        <p:nvSpPr>
          <p:cNvPr id="10753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8" name="对象 107537"/>
          <p:cNvGraphicFramePr>
            <a:graphicFrameLocks noChangeAspect="1"/>
          </p:cNvGraphicFramePr>
          <p:nvPr>
            <p:extLst>
              <p:ext uri="{D42A27DB-BD31-4B8C-83A1-F6EECF244321}">
                <p14:modId xmlns:p14="http://schemas.microsoft.com/office/powerpoint/2010/main" val="2200717065"/>
              </p:ext>
            </p:extLst>
          </p:nvPr>
        </p:nvGraphicFramePr>
        <p:xfrm>
          <a:off x="854063" y="3717032"/>
          <a:ext cx="1722626" cy="357526"/>
        </p:xfrm>
        <a:graphic>
          <a:graphicData uri="http://schemas.openxmlformats.org/presentationml/2006/ole">
            <mc:AlternateContent xmlns:mc="http://schemas.openxmlformats.org/markup-compatibility/2006">
              <mc:Choice xmlns:v="urn:schemas-microsoft-com:vml" Requires="v">
                <p:oleObj spid="_x0000_s38989" name="公式" r:id="rId11" imgW="1168400" imgH="241300" progId="Equation.3">
                  <p:embed/>
                </p:oleObj>
              </mc:Choice>
              <mc:Fallback>
                <p:oleObj name="公式" r:id="rId11" imgW="1168400" imgH="24130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54063" y="3717032"/>
                        <a:ext cx="1722626" cy="357526"/>
                      </a:xfrm>
                      <a:prstGeom prst="rect">
                        <a:avLst/>
                      </a:prstGeom>
                      <a:noFill/>
                    </p:spPr>
                  </p:pic>
                </p:oleObj>
              </mc:Fallback>
            </mc:AlternateContent>
          </a:graphicData>
        </a:graphic>
      </p:graphicFrame>
      <p:sp>
        <p:nvSpPr>
          <p:cNvPr id="107539"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0" name="对象 107539"/>
          <p:cNvGraphicFramePr>
            <a:graphicFrameLocks noChangeAspect="1"/>
          </p:cNvGraphicFramePr>
          <p:nvPr>
            <p:extLst>
              <p:ext uri="{D42A27DB-BD31-4B8C-83A1-F6EECF244321}">
                <p14:modId xmlns:p14="http://schemas.microsoft.com/office/powerpoint/2010/main" val="2998270333"/>
              </p:ext>
            </p:extLst>
          </p:nvPr>
        </p:nvGraphicFramePr>
        <p:xfrm>
          <a:off x="3607519" y="3739208"/>
          <a:ext cx="1471761" cy="310555"/>
        </p:xfrm>
        <a:graphic>
          <a:graphicData uri="http://schemas.openxmlformats.org/presentationml/2006/ole">
            <mc:AlternateContent xmlns:mc="http://schemas.openxmlformats.org/markup-compatibility/2006">
              <mc:Choice xmlns:v="urn:schemas-microsoft-com:vml" Requires="v">
                <p:oleObj spid="_x0000_s38990" name="公式" r:id="rId13" imgW="1155700" imgH="241300" progId="Equation.3">
                  <p:embed/>
                </p:oleObj>
              </mc:Choice>
              <mc:Fallback>
                <p:oleObj name="公式" r:id="rId13" imgW="1155700" imgH="24130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607519" y="3739208"/>
                        <a:ext cx="1471761" cy="310555"/>
                      </a:xfrm>
                      <a:prstGeom prst="rect">
                        <a:avLst/>
                      </a:prstGeom>
                      <a:noFill/>
                    </p:spPr>
                  </p:pic>
                </p:oleObj>
              </mc:Fallback>
            </mc:AlternateContent>
          </a:graphicData>
        </a:graphic>
      </p:graphicFrame>
      <p:sp>
        <p:nvSpPr>
          <p:cNvPr id="107541"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2085584828"/>
              </p:ext>
            </p:extLst>
          </p:nvPr>
        </p:nvGraphicFramePr>
        <p:xfrm>
          <a:off x="1257300" y="4077072"/>
          <a:ext cx="1616233" cy="682719"/>
        </p:xfrm>
        <a:graphic>
          <a:graphicData uri="http://schemas.openxmlformats.org/presentationml/2006/ole">
            <mc:AlternateContent xmlns:mc="http://schemas.openxmlformats.org/markup-compatibility/2006">
              <mc:Choice xmlns:v="urn:schemas-microsoft-com:vml" Requires="v">
                <p:oleObj spid="_x0000_s38991" name="公式" r:id="rId15" imgW="1256755" imgH="533169" progId="Equation.3">
                  <p:embed/>
                </p:oleObj>
              </mc:Choice>
              <mc:Fallback>
                <p:oleObj name="公式" r:id="rId15" imgW="1256755" imgH="533169" progId="Equation.3">
                  <p:embed/>
                  <p:pic>
                    <p:nvPicPr>
                      <p:cNvPr id="0" name="Object 1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57300" y="4077072"/>
                        <a:ext cx="1616233" cy="682719"/>
                      </a:xfrm>
                      <a:prstGeom prst="rect">
                        <a:avLst/>
                      </a:prstGeom>
                      <a:noFill/>
                    </p:spPr>
                  </p:pic>
                </p:oleObj>
              </mc:Fallback>
            </mc:AlternateContent>
          </a:graphicData>
        </a:graphic>
      </p:graphicFrame>
      <p:sp>
        <p:nvSpPr>
          <p:cNvPr id="10754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4" name="对象 107543"/>
          <p:cNvGraphicFramePr>
            <a:graphicFrameLocks noChangeAspect="1"/>
          </p:cNvGraphicFramePr>
          <p:nvPr>
            <p:extLst>
              <p:ext uri="{D42A27DB-BD31-4B8C-83A1-F6EECF244321}">
                <p14:modId xmlns:p14="http://schemas.microsoft.com/office/powerpoint/2010/main" val="2777502880"/>
              </p:ext>
            </p:extLst>
          </p:nvPr>
        </p:nvGraphicFramePr>
        <p:xfrm>
          <a:off x="4323000" y="4221088"/>
          <a:ext cx="1656184" cy="340109"/>
        </p:xfrm>
        <a:graphic>
          <a:graphicData uri="http://schemas.openxmlformats.org/presentationml/2006/ole">
            <mc:AlternateContent xmlns:mc="http://schemas.openxmlformats.org/markup-compatibility/2006">
              <mc:Choice xmlns:v="urn:schemas-microsoft-com:vml" Requires="v">
                <p:oleObj spid="_x0000_s38992" name="公式" r:id="rId17" imgW="1269449" imgH="253890" progId="Equation.3">
                  <p:embed/>
                </p:oleObj>
              </mc:Choice>
              <mc:Fallback>
                <p:oleObj name="公式" r:id="rId17" imgW="1269449" imgH="253890" progId="Equation.3">
                  <p:embed/>
                  <p:pic>
                    <p:nvPicPr>
                      <p:cNvPr id="0" name="Object 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323000" y="4221088"/>
                        <a:ext cx="1656184" cy="340109"/>
                      </a:xfrm>
                      <a:prstGeom prst="rect">
                        <a:avLst/>
                      </a:prstGeom>
                      <a:noFill/>
                    </p:spPr>
                  </p:pic>
                </p:oleObj>
              </mc:Fallback>
            </mc:AlternateContent>
          </a:graphicData>
        </a:graphic>
      </p:graphicFrame>
      <p:pic>
        <p:nvPicPr>
          <p:cNvPr id="38944" name="Picture 32" descr="Q%E}PY[A(B6WPIEOI%EM)R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829004" y="4581128"/>
            <a:ext cx="2809795" cy="174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7406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效用函数</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1036338" y="2276872"/>
            <a:ext cx="7414592" cy="3785652"/>
          </a:xfrm>
          <a:prstGeom prst="rect">
            <a:avLst/>
          </a:prstGeom>
          <a:noFill/>
        </p:spPr>
        <p:txBody>
          <a:bodyPr wrap="square" rtlCol="0">
            <a:spAutoFit/>
          </a:bodyPr>
          <a:lstStyle/>
          <a:p>
            <a:r>
              <a:rPr lang="en-US" altLang="zh-CN" dirty="0" smtClean="0"/>
              <a:t>      </a:t>
            </a:r>
            <a:r>
              <a:rPr lang="zh-CN" altLang="zh-CN" sz="2400" dirty="0" smtClean="0"/>
              <a:t>金融</a:t>
            </a:r>
            <a:r>
              <a:rPr lang="zh-CN" altLang="zh-CN" sz="2400" dirty="0"/>
              <a:t>的内在不确定性决定了金融资产投资者时刻都面临可能遭受经济损失的风险，一般说来，人们并不希望承担风险，但实际上，人类的任何行为都在不同程度上承担着不确定性带来的风险</a:t>
            </a:r>
            <a:r>
              <a:rPr lang="zh-CN" altLang="zh-CN" sz="2400" dirty="0" smtClean="0"/>
              <a:t>通常</a:t>
            </a:r>
            <a:r>
              <a:rPr lang="zh-CN" altLang="zh-CN" sz="2400" dirty="0"/>
              <a:t>情况下，投资者的行为既不是单纯以风险为依据，也不是单纯以发现有利状态的收益为出发点，而是在风险与收益之间加以权衡。在风险与收益的权衡中，不同人的不同风险偏好特征决定了其投资行为的差异，效用函数给出了描述这种差异的数量界面，它构成投资定量分析的理论基础。</a:t>
            </a:r>
            <a:endParaRPr lang="zh-CN" altLang="en-US" sz="2400" dirty="0"/>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chemeClr val="tx2"/>
              </a:buClr>
              <a:buFont typeface="Wingdings" pitchFamily="2" charset="2"/>
              <a:buChar char="v"/>
              <a:defRPr/>
            </a:pPr>
            <a:r>
              <a:rPr lang="zh-CN" altLang="zh-CN" sz="2400" dirty="0">
                <a:latin typeface="+mj-ea"/>
                <a:ea typeface="+mj-ea"/>
              </a:rPr>
              <a:t> </a:t>
            </a:r>
            <a:r>
              <a:rPr lang="zh-CN" altLang="en-US" sz="2400" dirty="0">
                <a:latin typeface="+mj-ea"/>
                <a:ea typeface="+mj-ea"/>
              </a:rPr>
              <a:t>绪论</a:t>
            </a:r>
          </a:p>
        </p:txBody>
      </p:sp>
    </p:spTree>
    <p:extLst>
      <p:ext uri="{BB962C8B-B14F-4D97-AF65-F5344CB8AC3E}">
        <p14:creationId xmlns:p14="http://schemas.microsoft.com/office/powerpoint/2010/main" val="889684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效用函数</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22" name="Text Box 9"/>
          <p:cNvSpPr txBox="1">
            <a:spLocks noChangeArrowheads="1"/>
          </p:cNvSpPr>
          <p:nvPr/>
        </p:nvSpPr>
        <p:spPr bwMode="auto">
          <a:xfrm>
            <a:off x="990600" y="1600200"/>
            <a:ext cx="3810000" cy="461665"/>
          </a:xfrm>
          <a:prstGeom prst="rect">
            <a:avLst/>
          </a:prstGeom>
          <a:noFill/>
          <a:ln w="9525">
            <a:noFill/>
            <a:miter lim="800000"/>
            <a:headEnd/>
            <a:tailEnd/>
          </a:ln>
          <a:effectLst/>
        </p:spPr>
        <p:txBody>
          <a:bodyPr>
            <a:spAutoFit/>
          </a:bodyPr>
          <a:lstStyle/>
          <a:p>
            <a:pPr eaLnBrk="0" hangingPunct="0">
              <a:spcBef>
                <a:spcPct val="50000"/>
              </a:spcBef>
              <a:buClr>
                <a:schemeClr val="tx2"/>
              </a:buClr>
              <a:buFont typeface="Wingdings" pitchFamily="2" charset="2"/>
              <a:buChar char="v"/>
              <a:defRPr/>
            </a:pPr>
            <a:r>
              <a:rPr lang="zh-CN" altLang="zh-CN" sz="2400" dirty="0"/>
              <a:t>偏好公理</a:t>
            </a:r>
            <a:endParaRPr lang="zh-CN" altLang="en-US" sz="2400" dirty="0">
              <a:latin typeface="+mj-ea"/>
              <a:ea typeface="+mj-ea"/>
            </a:endParaRPr>
          </a:p>
        </p:txBody>
      </p:sp>
      <p:sp>
        <p:nvSpPr>
          <p:cNvPr id="10" name="Rectangle 10"/>
          <p:cNvSpPr>
            <a:spLocks noChangeArrowheads="1"/>
          </p:cNvSpPr>
          <p:nvPr/>
        </p:nvSpPr>
        <p:spPr bwMode="auto">
          <a:xfrm>
            <a:off x="838200" y="2084388"/>
            <a:ext cx="8534400" cy="1107996"/>
          </a:xfrm>
          <a:prstGeom prst="rect">
            <a:avLst/>
          </a:prstGeom>
          <a:noFill/>
          <a:ln w="9525">
            <a:noFill/>
            <a:miter lim="800000"/>
            <a:headEnd/>
            <a:tailEnd/>
          </a:ln>
          <a:effectLst/>
        </p:spPr>
        <p:txBody>
          <a:bodyPr wrap="square">
            <a:spAutoFit/>
          </a:bodyPr>
          <a:lstStyle/>
          <a:p>
            <a:pPr eaLnBrk="0" hangingPunct="0">
              <a:lnSpc>
                <a:spcPct val="110000"/>
              </a:lnSpc>
              <a:buFontTx/>
              <a:buBlip>
                <a:blip r:embed="rId2"/>
              </a:buBlip>
              <a:defRPr/>
            </a:pPr>
            <a:r>
              <a:rPr lang="zh-CN" altLang="en-US" sz="2000" dirty="0" smtClean="0">
                <a:latin typeface="+mj-ea"/>
                <a:ea typeface="+mj-ea"/>
              </a:rPr>
              <a:t>公理一：完全性</a:t>
            </a:r>
            <a:endParaRPr lang="en-US" altLang="zh-CN" sz="2000" dirty="0" smtClean="0">
              <a:latin typeface="+mj-ea"/>
              <a:ea typeface="+mj-ea"/>
            </a:endParaRPr>
          </a:p>
          <a:p>
            <a:pPr eaLnBrk="0" hangingPunct="0">
              <a:lnSpc>
                <a:spcPct val="110000"/>
              </a:lnSpc>
              <a:defRPr/>
            </a:pPr>
            <a:endParaRPr lang="zh-CN" altLang="zh-CN" sz="2000" dirty="0"/>
          </a:p>
          <a:p>
            <a:pPr eaLnBrk="0" hangingPunct="0">
              <a:lnSpc>
                <a:spcPct val="110000"/>
              </a:lnSpc>
              <a:defRPr/>
            </a:pPr>
            <a:r>
              <a:rPr lang="zh-CN" altLang="en-US" sz="2000" dirty="0" smtClean="0">
                <a:latin typeface="+mj-ea"/>
                <a:ea typeface="+mj-ea"/>
              </a:rPr>
              <a:t> </a:t>
            </a:r>
            <a:endParaRPr lang="zh-CN" altLang="en-US" sz="2000" dirty="0">
              <a:latin typeface="+mj-ea"/>
              <a:ea typeface="+mj-ea"/>
            </a:endParaRPr>
          </a:p>
        </p:txBody>
      </p:sp>
      <p:sp>
        <p:nvSpPr>
          <p:cNvPr id="21" name="Rectangle 11"/>
          <p:cNvSpPr>
            <a:spLocks noChangeArrowheads="1"/>
          </p:cNvSpPr>
          <p:nvPr/>
        </p:nvSpPr>
        <p:spPr bwMode="auto">
          <a:xfrm>
            <a:off x="838200" y="3469442"/>
            <a:ext cx="7924800" cy="1015663"/>
          </a:xfrm>
          <a:prstGeom prst="rect">
            <a:avLst/>
          </a:prstGeom>
          <a:noFill/>
          <a:ln w="9525">
            <a:noFill/>
            <a:miter lim="800000"/>
            <a:headEnd/>
            <a:tailEnd/>
          </a:ln>
          <a:effectLst/>
        </p:spPr>
        <p:txBody>
          <a:bodyPr>
            <a:spAutoFit/>
          </a:bodyPr>
          <a:lstStyle/>
          <a:p>
            <a:pPr eaLnBrk="0" hangingPunct="0">
              <a:buFontTx/>
              <a:buBlip>
                <a:blip r:embed="rId2"/>
              </a:buBlip>
              <a:defRPr/>
            </a:pPr>
            <a:r>
              <a:rPr lang="zh-CN" altLang="en-US" sz="2000" dirty="0" smtClean="0">
                <a:latin typeface="+mj-ea"/>
                <a:ea typeface="+mj-ea"/>
              </a:rPr>
              <a:t>公理二： </a:t>
            </a:r>
            <a:r>
              <a:rPr lang="zh-CN" altLang="zh-CN" sz="2000" b="1" dirty="0" smtClean="0"/>
              <a:t>传递性</a:t>
            </a:r>
            <a:endParaRPr lang="en-US" altLang="zh-CN" sz="2000" b="1" dirty="0" smtClean="0"/>
          </a:p>
          <a:p>
            <a:pPr eaLnBrk="0" hangingPunct="0">
              <a:defRPr/>
            </a:pPr>
            <a:endParaRPr lang="zh-CN" altLang="zh-CN" sz="2000" dirty="0"/>
          </a:p>
          <a:p>
            <a:pPr eaLnBrk="0" hangingPunct="0">
              <a:defRPr/>
            </a:pPr>
            <a:endParaRPr lang="zh-CN" altLang="en-US" sz="2000" dirty="0">
              <a:latin typeface="+mj-ea"/>
              <a:ea typeface="+mj-ea"/>
            </a:endParaRPr>
          </a:p>
        </p:txBody>
      </p:sp>
      <p:pic>
        <p:nvPicPr>
          <p:cNvPr id="1035" name="Picture 1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172" y="3793671"/>
            <a:ext cx="8676456" cy="464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362" y="2370665"/>
            <a:ext cx="7448054"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11"/>
          <p:cNvSpPr>
            <a:spLocks noChangeArrowheads="1"/>
          </p:cNvSpPr>
          <p:nvPr/>
        </p:nvSpPr>
        <p:spPr bwMode="auto">
          <a:xfrm>
            <a:off x="874049" y="4218790"/>
            <a:ext cx="7924800" cy="707886"/>
          </a:xfrm>
          <a:prstGeom prst="rect">
            <a:avLst/>
          </a:prstGeom>
          <a:noFill/>
          <a:ln w="9525">
            <a:noFill/>
            <a:miter lim="800000"/>
            <a:headEnd/>
            <a:tailEnd/>
          </a:ln>
          <a:effectLst/>
        </p:spPr>
        <p:txBody>
          <a:bodyPr>
            <a:spAutoFit/>
          </a:bodyPr>
          <a:lstStyle/>
          <a:p>
            <a:pPr eaLnBrk="0" hangingPunct="0">
              <a:buFontTx/>
              <a:buBlip>
                <a:blip r:embed="rId2"/>
              </a:buBlip>
              <a:defRPr/>
            </a:pPr>
            <a:r>
              <a:rPr lang="zh-CN" altLang="en-US" sz="2000" dirty="0" smtClean="0">
                <a:latin typeface="+mj-ea"/>
                <a:ea typeface="+mj-ea"/>
              </a:rPr>
              <a:t>公理三：</a:t>
            </a:r>
            <a:r>
              <a:rPr lang="zh-CN" altLang="en-US" sz="2000" b="1" dirty="0" smtClean="0"/>
              <a:t>一致性</a:t>
            </a:r>
            <a:endParaRPr lang="zh-CN" altLang="zh-CN" sz="2000" dirty="0"/>
          </a:p>
          <a:p>
            <a:pPr eaLnBrk="0" hangingPunct="0">
              <a:defRPr/>
            </a:pPr>
            <a:endParaRPr lang="zh-CN" altLang="en-US" sz="2000" dirty="0">
              <a:latin typeface="+mj-ea"/>
              <a:ea typeface="+mj-ea"/>
            </a:endParaRPr>
          </a:p>
        </p:txBody>
      </p:sp>
      <p:pic>
        <p:nvPicPr>
          <p:cNvPr id="1038" name="Picture 1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 y="4589398"/>
            <a:ext cx="8305800" cy="1880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24199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609600"/>
          </a:xfrm>
        </p:spPr>
        <p:txBody>
          <a:bodyPr/>
          <a:lstStyle/>
          <a:p>
            <a:pPr>
              <a:defRPr/>
            </a:pPr>
            <a:r>
              <a:rPr lang="zh-CN" altLang="en-US" sz="2800" b="0" dirty="0" smtClean="0">
                <a:effectLst>
                  <a:outerShdw blurRad="38100" dist="38100" dir="2700000" algn="tl">
                    <a:srgbClr val="C0C0C0"/>
                  </a:outerShdw>
                </a:effectLst>
                <a:latin typeface="+mj-ea"/>
              </a:rPr>
              <a:t>第一节  效用函数</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25" name="TextBox 24"/>
          <p:cNvSpPr txBox="1"/>
          <p:nvPr/>
        </p:nvSpPr>
        <p:spPr>
          <a:xfrm>
            <a:off x="653998" y="1412776"/>
            <a:ext cx="8166474" cy="1200329"/>
          </a:xfrm>
          <a:prstGeom prst="rect">
            <a:avLst/>
          </a:prstGeom>
          <a:noFill/>
        </p:spPr>
        <p:txBody>
          <a:bodyPr wrap="square" rtlCol="0">
            <a:spAutoFit/>
          </a:bodyPr>
          <a:lstStyle/>
          <a:p>
            <a:r>
              <a:rPr lang="zh-CN" altLang="zh-CN" dirty="0">
                <a:latin typeface="宋体" pitchFamily="2" charset="-122"/>
                <a:ea typeface="宋体" pitchFamily="2" charset="-122"/>
              </a:rPr>
              <a:t>以保险问题为例，设投保人的财产</a:t>
            </a:r>
            <a:r>
              <a:rPr lang="zh-CN" altLang="zh-CN" dirty="0" smtClean="0">
                <a:latin typeface="宋体" pitchFamily="2" charset="-122"/>
                <a:ea typeface="宋体" pitchFamily="2" charset="-122"/>
              </a:rPr>
              <a:t>为</a:t>
            </a:r>
            <a:r>
              <a:rPr lang="en-US" altLang="zh-CN" dirty="0" smtClean="0">
                <a:latin typeface="宋体" pitchFamily="2" charset="-122"/>
                <a:ea typeface="宋体" pitchFamily="2" charset="-122"/>
              </a:rPr>
              <a:t>  </a:t>
            </a:r>
            <a:r>
              <a:rPr lang="zh-CN" altLang="zh-CN" dirty="0" smtClean="0">
                <a:latin typeface="宋体" pitchFamily="2" charset="-122"/>
                <a:ea typeface="宋体" pitchFamily="2" charset="-122"/>
              </a:rPr>
              <a:t>，发生</a:t>
            </a:r>
            <a:r>
              <a:rPr lang="zh-CN" altLang="zh-CN" dirty="0">
                <a:latin typeface="宋体" pitchFamily="2" charset="-122"/>
                <a:ea typeface="宋体" pitchFamily="2" charset="-122"/>
              </a:rPr>
              <a:t>意外的概率为</a:t>
            </a:r>
            <a:r>
              <a:rPr lang="en-US" altLang="zh-CN" dirty="0">
                <a:latin typeface="宋体" pitchFamily="2" charset="-122"/>
                <a:ea typeface="宋体" pitchFamily="2" charset="-122"/>
              </a:rPr>
              <a:t> </a:t>
            </a:r>
            <a:r>
              <a:rPr lang="en-US" altLang="zh-CN" dirty="0" smtClean="0">
                <a:latin typeface="宋体" pitchFamily="2" charset="-122"/>
                <a:ea typeface="宋体" pitchFamily="2" charset="-122"/>
              </a:rPr>
              <a:t>π</a:t>
            </a:r>
            <a:r>
              <a:rPr lang="zh-CN" altLang="zh-CN" dirty="0" smtClean="0">
                <a:latin typeface="宋体" pitchFamily="2" charset="-122"/>
                <a:ea typeface="宋体" pitchFamily="2" charset="-122"/>
              </a:rPr>
              <a:t>，</a:t>
            </a:r>
            <a:r>
              <a:rPr lang="zh-CN" altLang="zh-CN" dirty="0">
                <a:latin typeface="宋体" pitchFamily="2" charset="-122"/>
                <a:ea typeface="宋体" pitchFamily="2" charset="-122"/>
              </a:rPr>
              <a:t>不发生意外的概率为</a:t>
            </a:r>
            <a:r>
              <a:rPr lang="en-US" altLang="zh-CN" dirty="0">
                <a:latin typeface="宋体" pitchFamily="2" charset="-122"/>
                <a:ea typeface="宋体" pitchFamily="2" charset="-122"/>
              </a:rPr>
              <a:t> </a:t>
            </a:r>
            <a:r>
              <a:rPr lang="en-US" altLang="zh-CN" dirty="0" smtClean="0">
                <a:latin typeface="宋体" pitchFamily="2" charset="-122"/>
                <a:ea typeface="宋体" pitchFamily="2" charset="-122"/>
              </a:rPr>
              <a:t>1-π</a:t>
            </a:r>
            <a:r>
              <a:rPr lang="zh-CN" altLang="zh-CN" dirty="0" smtClean="0">
                <a:latin typeface="宋体" pitchFamily="2" charset="-122"/>
                <a:ea typeface="宋体" pitchFamily="2" charset="-122"/>
              </a:rPr>
              <a:t>，</a:t>
            </a:r>
            <a:r>
              <a:rPr lang="zh-CN" altLang="zh-CN" dirty="0">
                <a:latin typeface="宋体" pitchFamily="2" charset="-122"/>
                <a:ea typeface="宋体" pitchFamily="2" charset="-122"/>
              </a:rPr>
              <a:t>如果发生意外，且没有投保，财富变为</a:t>
            </a:r>
            <a:r>
              <a:rPr lang="en-US" altLang="zh-CN" dirty="0">
                <a:latin typeface="宋体" pitchFamily="2" charset="-122"/>
                <a:ea typeface="宋体" pitchFamily="2" charset="-122"/>
              </a:rPr>
              <a:t>0</a:t>
            </a:r>
            <a:r>
              <a:rPr lang="zh-CN" altLang="zh-CN" dirty="0">
                <a:latin typeface="宋体" pitchFamily="2" charset="-122"/>
                <a:ea typeface="宋体" pitchFamily="2" charset="-122"/>
              </a:rPr>
              <a:t>，这样我们便能得到不投保的财富期望值为</a:t>
            </a:r>
          </a:p>
          <a:p>
            <a:endParaRPr lang="zh-CN" altLang="en-US" dirty="0">
              <a:latin typeface="+mn-ea"/>
            </a:endParaRPr>
          </a:p>
        </p:txBody>
      </p:sp>
      <p:pic>
        <p:nvPicPr>
          <p:cNvPr id="16412" name="Picture 2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6747" y="1953621"/>
            <a:ext cx="8042505" cy="564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7" name="对象 26"/>
          <p:cNvGraphicFramePr>
            <a:graphicFrameLocks noChangeAspect="1"/>
          </p:cNvGraphicFramePr>
          <p:nvPr>
            <p:extLst>
              <p:ext uri="{D42A27DB-BD31-4B8C-83A1-F6EECF244321}">
                <p14:modId xmlns:p14="http://schemas.microsoft.com/office/powerpoint/2010/main" val="4089198659"/>
              </p:ext>
            </p:extLst>
          </p:nvPr>
        </p:nvGraphicFramePr>
        <p:xfrm>
          <a:off x="5796136" y="2130579"/>
          <a:ext cx="1591714" cy="211073"/>
        </p:xfrm>
        <a:graphic>
          <a:graphicData uri="http://schemas.openxmlformats.org/presentationml/2006/ole">
            <mc:AlternateContent xmlns:mc="http://schemas.openxmlformats.org/markup-compatibility/2006">
              <mc:Choice xmlns:v="urn:schemas-microsoft-com:vml" Requires="v">
                <p:oleObj spid="_x0000_s17330" r:id="rId4" imgW="596900" imgH="139700" progId="Equation.DSMT4">
                  <p:embed/>
                </p:oleObj>
              </mc:Choice>
              <mc:Fallback>
                <p:oleObj r:id="rId4" imgW="596900" imgH="139700" progId="Equation.DSMT4">
                  <p:embed/>
                  <p:pic>
                    <p:nvPicPr>
                      <p:cNvPr id="0" name="Object 2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136" y="2130579"/>
                        <a:ext cx="1591714" cy="211073"/>
                      </a:xfrm>
                      <a:prstGeom prst="rect">
                        <a:avLst/>
                      </a:prstGeom>
                      <a:noFill/>
                    </p:spPr>
                  </p:pic>
                </p:oleObj>
              </mc:Fallback>
            </mc:AlternateContent>
          </a:graphicData>
        </a:graphic>
      </p:graphicFrame>
      <p:sp>
        <p:nvSpPr>
          <p:cNvPr id="28" name="Rectangle 3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9" name="对象 28"/>
          <p:cNvGraphicFramePr>
            <a:graphicFrameLocks noChangeAspect="1"/>
          </p:cNvGraphicFramePr>
          <p:nvPr>
            <p:extLst>
              <p:ext uri="{D42A27DB-BD31-4B8C-83A1-F6EECF244321}">
                <p14:modId xmlns:p14="http://schemas.microsoft.com/office/powerpoint/2010/main" val="1034351702"/>
              </p:ext>
            </p:extLst>
          </p:nvPr>
        </p:nvGraphicFramePr>
        <p:xfrm>
          <a:off x="4343400" y="1484784"/>
          <a:ext cx="498603" cy="216024"/>
        </p:xfrm>
        <a:graphic>
          <a:graphicData uri="http://schemas.openxmlformats.org/presentationml/2006/ole">
            <mc:AlternateContent xmlns:mc="http://schemas.openxmlformats.org/markup-compatibility/2006">
              <mc:Choice xmlns:v="urn:schemas-microsoft-com:vml" Requires="v">
                <p:oleObj spid="_x0000_s17331" name="公式" r:id="rId6" imgW="152334" imgH="139639" progId="Equation.3">
                  <p:embed/>
                </p:oleObj>
              </mc:Choice>
              <mc:Fallback>
                <p:oleObj name="公式" r:id="rId6" imgW="152334" imgH="139639" progId="Equation.3">
                  <p:embed/>
                  <p:pic>
                    <p:nvPicPr>
                      <p:cNvPr id="0" name="Object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43400" y="1484784"/>
                        <a:ext cx="498603" cy="216024"/>
                      </a:xfrm>
                      <a:prstGeom prst="rect">
                        <a:avLst/>
                      </a:prstGeom>
                      <a:noFill/>
                    </p:spPr>
                  </p:pic>
                </p:oleObj>
              </mc:Fallback>
            </mc:AlternateContent>
          </a:graphicData>
        </a:graphic>
      </p:graphicFrame>
      <p:sp>
        <p:nvSpPr>
          <p:cNvPr id="30"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7520" name="Rectangle 40"/>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5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3482824020"/>
              </p:ext>
            </p:extLst>
          </p:nvPr>
        </p:nvGraphicFramePr>
        <p:xfrm>
          <a:off x="3318520" y="2541667"/>
          <a:ext cx="373360" cy="142875"/>
        </p:xfrm>
        <a:graphic>
          <a:graphicData uri="http://schemas.openxmlformats.org/presentationml/2006/ole">
            <mc:AlternateContent xmlns:mc="http://schemas.openxmlformats.org/markup-compatibility/2006">
              <mc:Choice xmlns:v="urn:schemas-microsoft-com:vml" Requires="v">
                <p:oleObj spid="_x0000_s17332" name="公式" r:id="rId8" imgW="215713" imgH="139579" progId="Equation.3">
                  <p:embed/>
                </p:oleObj>
              </mc:Choice>
              <mc:Fallback>
                <p:oleObj name="公式" r:id="rId8" imgW="215713" imgH="139579" progId="Equation.3">
                  <p:embed/>
                  <p:pic>
                    <p:nvPicPr>
                      <p:cNvPr id="0" name="Object 5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18520" y="2541667"/>
                        <a:ext cx="373360" cy="142875"/>
                      </a:xfrm>
                      <a:prstGeom prst="rect">
                        <a:avLst/>
                      </a:prstGeom>
                      <a:noFill/>
                    </p:spPr>
                  </p:pic>
                </p:oleObj>
              </mc:Fallback>
            </mc:AlternateContent>
          </a:graphicData>
        </a:graphic>
      </p:graphicFrame>
      <p:sp>
        <p:nvSpPr>
          <p:cNvPr id="5" name="TextBox 4"/>
          <p:cNvSpPr txBox="1"/>
          <p:nvPr/>
        </p:nvSpPr>
        <p:spPr>
          <a:xfrm>
            <a:off x="694184" y="2381144"/>
            <a:ext cx="8126288" cy="1477328"/>
          </a:xfrm>
          <a:prstGeom prst="rect">
            <a:avLst/>
          </a:prstGeom>
          <a:noFill/>
        </p:spPr>
        <p:txBody>
          <a:bodyPr wrap="square" rtlCol="0">
            <a:spAutoFit/>
          </a:bodyPr>
          <a:lstStyle/>
          <a:p>
            <a:r>
              <a:rPr lang="zh-CN" altLang="en-US" dirty="0">
                <a:latin typeface="宋体" pitchFamily="2" charset="-122"/>
                <a:ea typeface="宋体" pitchFamily="2" charset="-122"/>
              </a:rPr>
              <a:t>其不投保的期望损失为   </a:t>
            </a:r>
            <a:r>
              <a:rPr lang="zh-CN" altLang="en-US" dirty="0" smtClean="0">
                <a:latin typeface="宋体" pitchFamily="2" charset="-122"/>
                <a:ea typeface="宋体" pitchFamily="2" charset="-122"/>
              </a:rPr>
              <a:t>  ；</a:t>
            </a:r>
            <a:r>
              <a:rPr lang="zh-CN" altLang="en-US" dirty="0">
                <a:latin typeface="宋体" pitchFamily="2" charset="-122"/>
                <a:ea typeface="宋体" pitchFamily="2" charset="-122"/>
              </a:rPr>
              <a:t>若投保且保费为 </a:t>
            </a:r>
            <a:r>
              <a:rPr lang="zh-CN" altLang="en-US" dirty="0" smtClean="0">
                <a:latin typeface="宋体" pitchFamily="2" charset="-122"/>
                <a:ea typeface="宋体" pitchFamily="2" charset="-122"/>
              </a:rPr>
              <a:t> ，</a:t>
            </a:r>
            <a:r>
              <a:rPr lang="zh-CN" altLang="en-US" dirty="0">
                <a:latin typeface="宋体" pitchFamily="2" charset="-122"/>
                <a:ea typeface="宋体" pitchFamily="2" charset="-122"/>
              </a:rPr>
              <a:t>在投保的情况下，无论是否发生意外，投保人的财富始终</a:t>
            </a:r>
            <a:r>
              <a:rPr lang="zh-CN" altLang="en-US" dirty="0" smtClean="0">
                <a:latin typeface="宋体" pitchFamily="2" charset="-122"/>
                <a:ea typeface="宋体" pitchFamily="2" charset="-122"/>
              </a:rPr>
              <a:t>是   </a:t>
            </a:r>
            <a:r>
              <a:rPr lang="en-US" altLang="zh-CN" dirty="0" smtClean="0">
                <a:latin typeface="宋体" pitchFamily="2" charset="-122"/>
                <a:ea typeface="宋体" pitchFamily="2" charset="-122"/>
              </a:rPr>
              <a:t>-  </a:t>
            </a:r>
            <a:r>
              <a:rPr lang="zh-CN" altLang="en-US" dirty="0" smtClean="0">
                <a:latin typeface="宋体" pitchFamily="2" charset="-122"/>
                <a:ea typeface="宋体" pitchFamily="2" charset="-122"/>
              </a:rPr>
              <a:t>，</a:t>
            </a:r>
            <a:r>
              <a:rPr lang="zh-CN" altLang="en-US" dirty="0">
                <a:latin typeface="宋体" pitchFamily="2" charset="-122"/>
                <a:ea typeface="宋体" pitchFamily="2" charset="-122"/>
              </a:rPr>
              <a:t>经济损失为保费 </a:t>
            </a:r>
            <a:r>
              <a:rPr lang="zh-CN" altLang="en-US" dirty="0" smtClean="0">
                <a:latin typeface="宋体" pitchFamily="2" charset="-122"/>
                <a:ea typeface="宋体" pitchFamily="2" charset="-122"/>
              </a:rPr>
              <a:t> 。</a:t>
            </a:r>
            <a:r>
              <a:rPr lang="zh-CN" altLang="en-US" dirty="0">
                <a:latin typeface="宋体" pitchFamily="2" charset="-122"/>
                <a:ea typeface="宋体" pitchFamily="2" charset="-122"/>
              </a:rPr>
              <a:t>通常情况下，保费 要大于 </a:t>
            </a:r>
            <a:r>
              <a:rPr lang="zh-CN" altLang="en-US" dirty="0" smtClean="0">
                <a:latin typeface="宋体" pitchFamily="2" charset="-122"/>
                <a:ea typeface="宋体" pitchFamily="2" charset="-122"/>
              </a:rPr>
              <a:t>  ，</a:t>
            </a:r>
            <a:r>
              <a:rPr lang="zh-CN" altLang="en-US" dirty="0">
                <a:latin typeface="宋体" pitchFamily="2" charset="-122"/>
                <a:ea typeface="宋体" pitchFamily="2" charset="-122"/>
              </a:rPr>
              <a:t>这意味着投保人宁愿花一个大于期望损失的费用去换取一个固定的财富值。从效用的角度看，投保人选择购买保险，证明买保险的结果至少与不投保一样好，即</a:t>
            </a:r>
          </a:p>
        </p:txBody>
      </p:sp>
      <p:sp>
        <p:nvSpPr>
          <p:cNvPr id="107538" name="Rectangle 8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9" name="对象 107538"/>
          <p:cNvGraphicFramePr>
            <a:graphicFrameLocks noChangeAspect="1"/>
          </p:cNvGraphicFramePr>
          <p:nvPr>
            <p:extLst>
              <p:ext uri="{D42A27DB-BD31-4B8C-83A1-F6EECF244321}">
                <p14:modId xmlns:p14="http://schemas.microsoft.com/office/powerpoint/2010/main" val="111325670"/>
              </p:ext>
            </p:extLst>
          </p:nvPr>
        </p:nvGraphicFramePr>
        <p:xfrm>
          <a:off x="1115616" y="4783692"/>
          <a:ext cx="769408" cy="288032"/>
        </p:xfrm>
        <a:graphic>
          <a:graphicData uri="http://schemas.openxmlformats.org/presentationml/2006/ole">
            <mc:AlternateContent xmlns:mc="http://schemas.openxmlformats.org/markup-compatibility/2006">
              <mc:Choice xmlns:v="urn:schemas-microsoft-com:vml" Requires="v">
                <p:oleObj spid="_x0000_s17333" r:id="rId10" imgW="114201" imgH="139579" progId="Equation.3">
                  <p:embed/>
                </p:oleObj>
              </mc:Choice>
              <mc:Fallback>
                <p:oleObj r:id="rId10" imgW="114201" imgH="139579" progId="Equation.3">
                  <p:embed/>
                  <p:pic>
                    <p:nvPicPr>
                      <p:cNvPr id="0" name="Object 8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15616" y="4783692"/>
                        <a:ext cx="769408" cy="288032"/>
                      </a:xfrm>
                      <a:prstGeom prst="rect">
                        <a:avLst/>
                      </a:prstGeom>
                      <a:noFill/>
                    </p:spPr>
                  </p:pic>
                </p:oleObj>
              </mc:Fallback>
            </mc:AlternateContent>
          </a:graphicData>
        </a:graphic>
      </p:graphicFrame>
      <p:sp>
        <p:nvSpPr>
          <p:cNvPr id="107540" name="Rectangle 8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7542" name="Rectangle 9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3" name="对象 107542"/>
          <p:cNvGraphicFramePr>
            <a:graphicFrameLocks noChangeAspect="1"/>
          </p:cNvGraphicFramePr>
          <p:nvPr>
            <p:extLst>
              <p:ext uri="{D42A27DB-BD31-4B8C-83A1-F6EECF244321}">
                <p14:modId xmlns:p14="http://schemas.microsoft.com/office/powerpoint/2010/main" val="1153394229"/>
              </p:ext>
            </p:extLst>
          </p:nvPr>
        </p:nvGraphicFramePr>
        <p:xfrm>
          <a:off x="4085122" y="2780928"/>
          <a:ext cx="258278" cy="234355"/>
        </p:xfrm>
        <a:graphic>
          <a:graphicData uri="http://schemas.openxmlformats.org/presentationml/2006/ole">
            <mc:AlternateContent xmlns:mc="http://schemas.openxmlformats.org/markup-compatibility/2006">
              <mc:Choice xmlns:v="urn:schemas-microsoft-com:vml" Requires="v">
                <p:oleObj spid="_x0000_s17334" name="公式" r:id="rId12" imgW="152334" imgH="139639" progId="Equation.3">
                  <p:embed/>
                </p:oleObj>
              </mc:Choice>
              <mc:Fallback>
                <p:oleObj name="公式" r:id="rId12" imgW="152334" imgH="139639" progId="Equation.3">
                  <p:embed/>
                  <p:pic>
                    <p:nvPicPr>
                      <p:cNvPr id="0" name="Object 9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85122" y="2780928"/>
                        <a:ext cx="258278" cy="234355"/>
                      </a:xfrm>
                      <a:prstGeom prst="rect">
                        <a:avLst/>
                      </a:prstGeom>
                      <a:noFill/>
                    </p:spPr>
                  </p:pic>
                </p:oleObj>
              </mc:Fallback>
            </mc:AlternateContent>
          </a:graphicData>
        </a:graphic>
      </p:graphicFrame>
      <p:graphicFrame>
        <p:nvGraphicFramePr>
          <p:cNvPr id="107544" name="对象 107543"/>
          <p:cNvGraphicFramePr>
            <a:graphicFrameLocks noChangeAspect="1"/>
          </p:cNvGraphicFramePr>
          <p:nvPr>
            <p:extLst>
              <p:ext uri="{D42A27DB-BD31-4B8C-83A1-F6EECF244321}">
                <p14:modId xmlns:p14="http://schemas.microsoft.com/office/powerpoint/2010/main" val="3784333666"/>
              </p:ext>
            </p:extLst>
          </p:nvPr>
        </p:nvGraphicFramePr>
        <p:xfrm>
          <a:off x="4348559" y="2780928"/>
          <a:ext cx="599281" cy="224111"/>
        </p:xfrm>
        <a:graphic>
          <a:graphicData uri="http://schemas.openxmlformats.org/presentationml/2006/ole">
            <mc:AlternateContent xmlns:mc="http://schemas.openxmlformats.org/markup-compatibility/2006">
              <mc:Choice xmlns:v="urn:schemas-microsoft-com:vml" Requires="v">
                <p:oleObj spid="_x0000_s17335" r:id="rId14" imgW="114201" imgH="139579" progId="Equation.3">
                  <p:embed/>
                </p:oleObj>
              </mc:Choice>
              <mc:Fallback>
                <p:oleObj r:id="rId14" imgW="114201" imgH="139579" progId="Equation.3">
                  <p:embed/>
                  <p:pic>
                    <p:nvPicPr>
                      <p:cNvPr id="0" name="对象 1075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48559" y="2780928"/>
                        <a:ext cx="599281" cy="224111"/>
                      </a:xfrm>
                      <a:prstGeom prst="rect">
                        <a:avLst/>
                      </a:prstGeom>
                      <a:noFill/>
                      <a:ln>
                        <a:noFill/>
                      </a:ln>
                    </p:spPr>
                  </p:pic>
                </p:oleObj>
              </mc:Fallback>
            </mc:AlternateContent>
          </a:graphicData>
        </a:graphic>
      </p:graphicFrame>
      <p:graphicFrame>
        <p:nvGraphicFramePr>
          <p:cNvPr id="107545" name="对象 107544"/>
          <p:cNvGraphicFramePr>
            <a:graphicFrameLocks noChangeAspect="1"/>
          </p:cNvGraphicFramePr>
          <p:nvPr>
            <p:extLst>
              <p:ext uri="{D42A27DB-BD31-4B8C-83A1-F6EECF244321}">
                <p14:modId xmlns:p14="http://schemas.microsoft.com/office/powerpoint/2010/main" val="604929117"/>
              </p:ext>
            </p:extLst>
          </p:nvPr>
        </p:nvGraphicFramePr>
        <p:xfrm>
          <a:off x="6372200" y="2708920"/>
          <a:ext cx="768350" cy="287337"/>
        </p:xfrm>
        <a:graphic>
          <a:graphicData uri="http://schemas.openxmlformats.org/presentationml/2006/ole">
            <mc:AlternateContent xmlns:mc="http://schemas.openxmlformats.org/markup-compatibility/2006">
              <mc:Choice xmlns:v="urn:schemas-microsoft-com:vml" Requires="v">
                <p:oleObj spid="_x0000_s17336" r:id="rId15" imgW="114201" imgH="139579" progId="Equation.3">
                  <p:embed/>
                </p:oleObj>
              </mc:Choice>
              <mc:Fallback>
                <p:oleObj r:id="rId15" imgW="114201" imgH="139579" progId="Equation.3">
                  <p:embed/>
                  <p:pic>
                    <p:nvPicPr>
                      <p:cNvPr id="0" name="对象 1075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372200" y="2708920"/>
                        <a:ext cx="768350"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7546" name="对象 107545"/>
          <p:cNvGraphicFramePr>
            <a:graphicFrameLocks noChangeAspect="1"/>
          </p:cNvGraphicFramePr>
          <p:nvPr>
            <p:extLst>
              <p:ext uri="{D42A27DB-BD31-4B8C-83A1-F6EECF244321}">
                <p14:modId xmlns:p14="http://schemas.microsoft.com/office/powerpoint/2010/main" val="3385526939"/>
              </p:ext>
            </p:extLst>
          </p:nvPr>
        </p:nvGraphicFramePr>
        <p:xfrm>
          <a:off x="908050" y="2976139"/>
          <a:ext cx="768350" cy="287338"/>
        </p:xfrm>
        <a:graphic>
          <a:graphicData uri="http://schemas.openxmlformats.org/presentationml/2006/ole">
            <mc:AlternateContent xmlns:mc="http://schemas.openxmlformats.org/markup-compatibility/2006">
              <mc:Choice xmlns:v="urn:schemas-microsoft-com:vml" Requires="v">
                <p:oleObj spid="_x0000_s17337" r:id="rId16" imgW="114201" imgH="139579" progId="Equation.3">
                  <p:embed/>
                </p:oleObj>
              </mc:Choice>
              <mc:Fallback>
                <p:oleObj r:id="rId16" imgW="114201" imgH="139579" progId="Equation.3">
                  <p:embed/>
                  <p:pic>
                    <p:nvPicPr>
                      <p:cNvPr id="0" name="对象 10754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08050" y="2976139"/>
                        <a:ext cx="76835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48" name="Rectangle 1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9" name="对象 107548"/>
          <p:cNvGraphicFramePr>
            <a:graphicFrameLocks noChangeAspect="1"/>
          </p:cNvGraphicFramePr>
          <p:nvPr>
            <p:extLst>
              <p:ext uri="{D42A27DB-BD31-4B8C-83A1-F6EECF244321}">
                <p14:modId xmlns:p14="http://schemas.microsoft.com/office/powerpoint/2010/main" val="3484975140"/>
              </p:ext>
            </p:extLst>
          </p:nvPr>
        </p:nvGraphicFramePr>
        <p:xfrm>
          <a:off x="1835696" y="2992109"/>
          <a:ext cx="391610" cy="255398"/>
        </p:xfrm>
        <a:graphic>
          <a:graphicData uri="http://schemas.openxmlformats.org/presentationml/2006/ole">
            <mc:AlternateContent xmlns:mc="http://schemas.openxmlformats.org/markup-compatibility/2006">
              <mc:Choice xmlns:v="urn:schemas-microsoft-com:vml" Requires="v">
                <p:oleObj spid="_x0000_s17338" name="公式" r:id="rId17" imgW="215713" imgH="139579" progId="Equation.3">
                  <p:embed/>
                </p:oleObj>
              </mc:Choice>
              <mc:Fallback>
                <p:oleObj name="公式" r:id="rId17" imgW="215713" imgH="139579" progId="Equation.3">
                  <p:embed/>
                  <p:pic>
                    <p:nvPicPr>
                      <p:cNvPr id="0" name="Object 11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835696" y="2992109"/>
                        <a:ext cx="391610" cy="255398"/>
                      </a:xfrm>
                      <a:prstGeom prst="rect">
                        <a:avLst/>
                      </a:prstGeom>
                      <a:noFill/>
                    </p:spPr>
                  </p:pic>
                </p:oleObj>
              </mc:Fallback>
            </mc:AlternateContent>
          </a:graphicData>
        </a:graphic>
      </p:graphicFrame>
      <p:sp>
        <p:nvSpPr>
          <p:cNvPr id="107550" name="Rectangle 1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1" name="对象 107550"/>
          <p:cNvGraphicFramePr>
            <a:graphicFrameLocks noChangeAspect="1"/>
          </p:cNvGraphicFramePr>
          <p:nvPr>
            <p:extLst>
              <p:ext uri="{D42A27DB-BD31-4B8C-83A1-F6EECF244321}">
                <p14:modId xmlns:p14="http://schemas.microsoft.com/office/powerpoint/2010/main" val="477423736"/>
              </p:ext>
            </p:extLst>
          </p:nvPr>
        </p:nvGraphicFramePr>
        <p:xfrm>
          <a:off x="2916359" y="3567985"/>
          <a:ext cx="2792524" cy="256961"/>
        </p:xfrm>
        <a:graphic>
          <a:graphicData uri="http://schemas.openxmlformats.org/presentationml/2006/ole">
            <mc:AlternateContent xmlns:mc="http://schemas.openxmlformats.org/markup-compatibility/2006">
              <mc:Choice xmlns:v="urn:schemas-microsoft-com:vml" Requires="v">
                <p:oleObj spid="_x0000_s17339" name="公式" r:id="rId19" imgW="2005729" imgH="203112" progId="Equation.3">
                  <p:embed/>
                </p:oleObj>
              </mc:Choice>
              <mc:Fallback>
                <p:oleObj name="公式" r:id="rId19" imgW="2005729" imgH="203112" progId="Equation.3">
                  <p:embed/>
                  <p:pic>
                    <p:nvPicPr>
                      <p:cNvPr id="0" name="Object 11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916359" y="3567985"/>
                        <a:ext cx="2792524" cy="256961"/>
                      </a:xfrm>
                      <a:prstGeom prst="rect">
                        <a:avLst/>
                      </a:prstGeom>
                      <a:noFill/>
                    </p:spPr>
                  </p:pic>
                </p:oleObj>
              </mc:Fallback>
            </mc:AlternateContent>
          </a:graphicData>
        </a:graphic>
      </p:graphicFrame>
      <p:sp>
        <p:nvSpPr>
          <p:cNvPr id="16384" name="Rectangle 1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385" name="对象 16384"/>
          <p:cNvGraphicFramePr>
            <a:graphicFrameLocks noChangeAspect="1"/>
          </p:cNvGraphicFramePr>
          <p:nvPr>
            <p:extLst>
              <p:ext uri="{D42A27DB-BD31-4B8C-83A1-F6EECF244321}">
                <p14:modId xmlns:p14="http://schemas.microsoft.com/office/powerpoint/2010/main" val="581623828"/>
              </p:ext>
            </p:extLst>
          </p:nvPr>
        </p:nvGraphicFramePr>
        <p:xfrm>
          <a:off x="6084168" y="3535848"/>
          <a:ext cx="2160241" cy="253192"/>
        </p:xfrm>
        <a:graphic>
          <a:graphicData uri="http://schemas.openxmlformats.org/presentationml/2006/ole">
            <mc:AlternateContent xmlns:mc="http://schemas.openxmlformats.org/markup-compatibility/2006">
              <mc:Choice xmlns:v="urn:schemas-microsoft-com:vml" Requires="v">
                <p:oleObj spid="_x0000_s17340" name="公式" r:id="rId21" imgW="1066800" imgH="139700" progId="Equation.3">
                  <p:embed/>
                </p:oleObj>
              </mc:Choice>
              <mc:Fallback>
                <p:oleObj name="公式" r:id="rId21" imgW="1066800" imgH="139700" progId="Equation.3">
                  <p:embed/>
                  <p:pic>
                    <p:nvPicPr>
                      <p:cNvPr id="0" name="Object 11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084168" y="3535848"/>
                        <a:ext cx="2160241" cy="253192"/>
                      </a:xfrm>
                      <a:prstGeom prst="rect">
                        <a:avLst/>
                      </a:prstGeom>
                      <a:noFill/>
                    </p:spPr>
                  </p:pic>
                </p:oleObj>
              </mc:Fallback>
            </mc:AlternateContent>
          </a:graphicData>
        </a:graphic>
      </p:graphicFrame>
      <p:sp>
        <p:nvSpPr>
          <p:cNvPr id="16386" name="TextBox 16385"/>
          <p:cNvSpPr txBox="1"/>
          <p:nvPr/>
        </p:nvSpPr>
        <p:spPr>
          <a:xfrm>
            <a:off x="838200" y="3789040"/>
            <a:ext cx="3505200" cy="369332"/>
          </a:xfrm>
          <a:prstGeom prst="rect">
            <a:avLst/>
          </a:prstGeom>
          <a:noFill/>
        </p:spPr>
        <p:txBody>
          <a:bodyPr wrap="square" rtlCol="0">
            <a:spAutoFit/>
          </a:bodyPr>
          <a:lstStyle/>
          <a:p>
            <a:r>
              <a:rPr lang="en-US" altLang="zh-CN" dirty="0" smtClean="0"/>
              <a:t>     </a:t>
            </a:r>
            <a:r>
              <a:rPr lang="zh-CN" altLang="zh-CN" dirty="0" smtClean="0"/>
              <a:t>根据</a:t>
            </a:r>
            <a:r>
              <a:rPr lang="zh-CN" altLang="zh-CN" dirty="0"/>
              <a:t>一致性公理就有</a:t>
            </a:r>
          </a:p>
        </p:txBody>
      </p:sp>
      <p:sp>
        <p:nvSpPr>
          <p:cNvPr id="16390" name="Rectangle 13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391" name="对象 16390"/>
          <p:cNvGraphicFramePr>
            <a:graphicFrameLocks noChangeAspect="1"/>
          </p:cNvGraphicFramePr>
          <p:nvPr>
            <p:extLst>
              <p:ext uri="{D42A27DB-BD31-4B8C-83A1-F6EECF244321}">
                <p14:modId xmlns:p14="http://schemas.microsoft.com/office/powerpoint/2010/main" val="3340654283"/>
              </p:ext>
            </p:extLst>
          </p:nvPr>
        </p:nvGraphicFramePr>
        <p:xfrm>
          <a:off x="3321555" y="3879831"/>
          <a:ext cx="2246732" cy="278541"/>
        </p:xfrm>
        <a:graphic>
          <a:graphicData uri="http://schemas.openxmlformats.org/presentationml/2006/ole">
            <mc:AlternateContent xmlns:mc="http://schemas.openxmlformats.org/markup-compatibility/2006">
              <mc:Choice xmlns:v="urn:schemas-microsoft-com:vml" Requires="v">
                <p:oleObj spid="_x0000_s17341" name="公式" r:id="rId23" imgW="1396394" imgH="203112" progId="Equation.3">
                  <p:embed/>
                </p:oleObj>
              </mc:Choice>
              <mc:Fallback>
                <p:oleObj name="公式" r:id="rId23" imgW="1396394" imgH="203112" progId="Equation.3">
                  <p:embed/>
                  <p:pic>
                    <p:nvPicPr>
                      <p:cNvPr id="0" name="Object 13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321555" y="3879831"/>
                        <a:ext cx="2246732" cy="278541"/>
                      </a:xfrm>
                      <a:prstGeom prst="rect">
                        <a:avLst/>
                      </a:prstGeom>
                      <a:noFill/>
                    </p:spPr>
                  </p:pic>
                </p:oleObj>
              </mc:Fallback>
            </mc:AlternateContent>
          </a:graphicData>
        </a:graphic>
      </p:graphicFrame>
      <p:sp>
        <p:nvSpPr>
          <p:cNvPr id="16398" name="TextBox 16397"/>
          <p:cNvSpPr txBox="1"/>
          <p:nvPr/>
        </p:nvSpPr>
        <p:spPr>
          <a:xfrm>
            <a:off x="824677" y="4091195"/>
            <a:ext cx="3899035" cy="369332"/>
          </a:xfrm>
          <a:prstGeom prst="rect">
            <a:avLst/>
          </a:prstGeom>
          <a:noFill/>
        </p:spPr>
        <p:txBody>
          <a:bodyPr wrap="square" rtlCol="0">
            <a:spAutoFit/>
          </a:bodyPr>
          <a:lstStyle/>
          <a:p>
            <a:r>
              <a:rPr lang="en-US" altLang="zh-CN" dirty="0" smtClean="0"/>
              <a:t>     </a:t>
            </a:r>
            <a:r>
              <a:rPr lang="zh-CN" altLang="zh-CN" dirty="0" smtClean="0"/>
              <a:t>再</a:t>
            </a:r>
            <a:r>
              <a:rPr lang="zh-CN" altLang="zh-CN" dirty="0"/>
              <a:t>根据传递性公理则有</a:t>
            </a:r>
            <a:endParaRPr lang="zh-CN" altLang="en-US" dirty="0"/>
          </a:p>
        </p:txBody>
      </p:sp>
      <p:sp>
        <p:nvSpPr>
          <p:cNvPr id="16399" name="Rectangle 1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400" name="对象 16399"/>
          <p:cNvGraphicFramePr>
            <a:graphicFrameLocks noChangeAspect="1"/>
          </p:cNvGraphicFramePr>
          <p:nvPr>
            <p:extLst>
              <p:ext uri="{D42A27DB-BD31-4B8C-83A1-F6EECF244321}">
                <p14:modId xmlns:p14="http://schemas.microsoft.com/office/powerpoint/2010/main" val="2098727909"/>
              </p:ext>
            </p:extLst>
          </p:nvPr>
        </p:nvGraphicFramePr>
        <p:xfrm>
          <a:off x="3564296" y="4139633"/>
          <a:ext cx="2853608" cy="272455"/>
        </p:xfrm>
        <a:graphic>
          <a:graphicData uri="http://schemas.openxmlformats.org/presentationml/2006/ole">
            <mc:AlternateContent xmlns:mc="http://schemas.openxmlformats.org/markup-compatibility/2006">
              <mc:Choice xmlns:v="urn:schemas-microsoft-com:vml" Requires="v">
                <p:oleObj spid="_x0000_s17342" name="公式" r:id="rId25" imgW="2108200" imgH="203200" progId="Equation.3">
                  <p:embed/>
                </p:oleObj>
              </mc:Choice>
              <mc:Fallback>
                <p:oleObj name="公式" r:id="rId25" imgW="2108200" imgH="203200" progId="Equation.3">
                  <p:embed/>
                  <p:pic>
                    <p:nvPicPr>
                      <p:cNvPr id="0" name="Object 134"/>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564296" y="4139633"/>
                        <a:ext cx="2853608" cy="272455"/>
                      </a:xfrm>
                      <a:prstGeom prst="rect">
                        <a:avLst/>
                      </a:prstGeom>
                      <a:noFill/>
                    </p:spPr>
                  </p:pic>
                </p:oleObj>
              </mc:Fallback>
            </mc:AlternateContent>
          </a:graphicData>
        </a:graphic>
      </p:graphicFrame>
      <p:sp>
        <p:nvSpPr>
          <p:cNvPr id="16401" name="TextBox 16400"/>
          <p:cNvSpPr txBox="1"/>
          <p:nvPr/>
        </p:nvSpPr>
        <p:spPr>
          <a:xfrm>
            <a:off x="694184" y="4460527"/>
            <a:ext cx="7982272" cy="1200329"/>
          </a:xfrm>
          <a:prstGeom prst="rect">
            <a:avLst/>
          </a:prstGeom>
          <a:noFill/>
        </p:spPr>
        <p:txBody>
          <a:bodyPr wrap="square" rtlCol="0">
            <a:spAutoFit/>
          </a:bodyPr>
          <a:lstStyle/>
          <a:p>
            <a:r>
              <a:rPr lang="zh-CN" altLang="en-US" dirty="0" smtClean="0"/>
              <a:t>以上说明：</a:t>
            </a:r>
            <a:r>
              <a:rPr lang="zh-CN" altLang="zh-CN" dirty="0"/>
              <a:t>即使投保人花费一个大于期望损失的费用，投保仍优于不投保，当保费</a:t>
            </a:r>
            <a:r>
              <a:rPr lang="en-US" altLang="zh-CN" dirty="0"/>
              <a:t> </a:t>
            </a:r>
            <a:r>
              <a:rPr lang="en-US" altLang="zh-CN" dirty="0" smtClean="0"/>
              <a:t>  =    </a:t>
            </a:r>
            <a:r>
              <a:rPr lang="zh-CN" altLang="zh-CN" dirty="0" smtClean="0"/>
              <a:t>时</a:t>
            </a:r>
            <a:r>
              <a:rPr lang="zh-CN" altLang="zh-CN" dirty="0"/>
              <a:t>，投保人则更愿意选择投保</a:t>
            </a:r>
            <a:r>
              <a:rPr lang="zh-CN" altLang="zh-CN" dirty="0" smtClean="0"/>
              <a:t>。</a:t>
            </a:r>
            <a:r>
              <a:rPr lang="zh-CN" altLang="zh-CN" dirty="0"/>
              <a:t>若将发生意外的概率</a:t>
            </a:r>
            <a:r>
              <a:rPr lang="en-US" altLang="zh-CN" dirty="0"/>
              <a:t> </a:t>
            </a:r>
            <a:r>
              <a:rPr lang="en-US" altLang="zh-CN" dirty="0" smtClean="0"/>
              <a:t>π</a:t>
            </a:r>
            <a:r>
              <a:rPr lang="zh-CN" altLang="zh-CN" dirty="0" smtClean="0"/>
              <a:t>视为</a:t>
            </a:r>
            <a:r>
              <a:rPr lang="zh-CN" altLang="zh-CN" dirty="0"/>
              <a:t>变量</a:t>
            </a:r>
            <a:r>
              <a:rPr lang="zh-CN" altLang="zh-CN" dirty="0" smtClean="0"/>
              <a:t>，</a:t>
            </a:r>
            <a:r>
              <a:rPr lang="zh-CN" altLang="en-US" dirty="0" smtClean="0"/>
              <a:t>则                    </a:t>
            </a:r>
            <a:r>
              <a:rPr lang="zh-CN" altLang="zh-CN" dirty="0" smtClean="0"/>
              <a:t>就是</a:t>
            </a:r>
            <a:r>
              <a:rPr lang="zh-CN" altLang="zh-CN" dirty="0"/>
              <a:t>投保人的效用函数。</a:t>
            </a:r>
          </a:p>
          <a:p>
            <a:endParaRPr lang="zh-CN" altLang="en-US" dirty="0"/>
          </a:p>
        </p:txBody>
      </p:sp>
      <p:graphicFrame>
        <p:nvGraphicFramePr>
          <p:cNvPr id="16402" name="对象 16401"/>
          <p:cNvGraphicFramePr>
            <a:graphicFrameLocks noChangeAspect="1"/>
          </p:cNvGraphicFramePr>
          <p:nvPr>
            <p:extLst>
              <p:ext uri="{D42A27DB-BD31-4B8C-83A1-F6EECF244321}">
                <p14:modId xmlns:p14="http://schemas.microsoft.com/office/powerpoint/2010/main" val="4055184964"/>
              </p:ext>
            </p:extLst>
          </p:nvPr>
        </p:nvGraphicFramePr>
        <p:xfrm>
          <a:off x="1496380" y="4798018"/>
          <a:ext cx="502399" cy="308839"/>
        </p:xfrm>
        <a:graphic>
          <a:graphicData uri="http://schemas.openxmlformats.org/presentationml/2006/ole">
            <mc:AlternateContent xmlns:mc="http://schemas.openxmlformats.org/markup-compatibility/2006">
              <mc:Choice xmlns:v="urn:schemas-microsoft-com:vml" Requires="v">
                <p:oleObj spid="_x0000_s17343" name="公式" r:id="rId27" imgW="152334" imgH="139639" progId="Equation.3">
                  <p:embed/>
                </p:oleObj>
              </mc:Choice>
              <mc:Fallback>
                <p:oleObj name="公式" r:id="rId27" imgW="152334" imgH="139639" progId="Equation.3">
                  <p:embed/>
                  <p:pic>
                    <p:nvPicPr>
                      <p:cNvPr id="0" name="对象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6380" y="4798018"/>
                        <a:ext cx="502399" cy="308839"/>
                      </a:xfrm>
                      <a:prstGeom prst="rect">
                        <a:avLst/>
                      </a:prstGeom>
                      <a:noFill/>
                      <a:ln>
                        <a:noFill/>
                      </a:ln>
                    </p:spPr>
                  </p:pic>
                </p:oleObj>
              </mc:Fallback>
            </mc:AlternateContent>
          </a:graphicData>
        </a:graphic>
      </p:graphicFrame>
      <p:sp>
        <p:nvSpPr>
          <p:cNvPr id="16403" name="Rectangle 24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404" name="对象 16403"/>
          <p:cNvGraphicFramePr>
            <a:graphicFrameLocks noChangeAspect="1"/>
          </p:cNvGraphicFramePr>
          <p:nvPr>
            <p:extLst>
              <p:ext uri="{D42A27DB-BD31-4B8C-83A1-F6EECF244321}">
                <p14:modId xmlns:p14="http://schemas.microsoft.com/office/powerpoint/2010/main" val="1628951463"/>
              </p:ext>
            </p:extLst>
          </p:nvPr>
        </p:nvGraphicFramePr>
        <p:xfrm>
          <a:off x="1055735" y="5076446"/>
          <a:ext cx="1241329" cy="240968"/>
        </p:xfrm>
        <a:graphic>
          <a:graphicData uri="http://schemas.openxmlformats.org/presentationml/2006/ole">
            <mc:AlternateContent xmlns:mc="http://schemas.openxmlformats.org/markup-compatibility/2006">
              <mc:Choice xmlns:v="urn:schemas-microsoft-com:vml" Requires="v">
                <p:oleObj spid="_x0000_s17344" name="公式" r:id="rId28" imgW="698197" imgH="203112" progId="Equation.3">
                  <p:embed/>
                </p:oleObj>
              </mc:Choice>
              <mc:Fallback>
                <p:oleObj name="公式" r:id="rId28" imgW="698197" imgH="203112" progId="Equation.3">
                  <p:embed/>
                  <p:pic>
                    <p:nvPicPr>
                      <p:cNvPr id="0" name="Object 247"/>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055735" y="5076446"/>
                        <a:ext cx="1241329" cy="240968"/>
                      </a:xfrm>
                      <a:prstGeom prst="rect">
                        <a:avLst/>
                      </a:prstGeom>
                      <a:noFill/>
                    </p:spPr>
                  </p:pic>
                </p:oleObj>
              </mc:Fallback>
            </mc:AlternateContent>
          </a:graphicData>
        </a:graphic>
      </p:graphicFrame>
    </p:spTree>
    <p:extLst>
      <p:ext uri="{BB962C8B-B14F-4D97-AF65-F5344CB8AC3E}">
        <p14:creationId xmlns:p14="http://schemas.microsoft.com/office/powerpoint/2010/main" val="1201754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349597"/>
          </a:xfrm>
        </p:spPr>
        <p:txBody>
          <a:bodyPr/>
          <a:lstStyle/>
          <a:p>
            <a:pPr>
              <a:defRPr/>
            </a:pPr>
            <a:r>
              <a:rPr lang="zh-CN" altLang="en-US" sz="2800" b="0" dirty="0" smtClean="0">
                <a:effectLst>
                  <a:outerShdw blurRad="38100" dist="38100" dir="2700000" algn="tl">
                    <a:srgbClr val="C0C0C0"/>
                  </a:outerShdw>
                </a:effectLst>
                <a:latin typeface="+mj-ea"/>
              </a:rPr>
              <a:t>第一节  效用函数</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2" name="TextBox 1"/>
          <p:cNvSpPr txBox="1"/>
          <p:nvPr/>
        </p:nvSpPr>
        <p:spPr>
          <a:xfrm>
            <a:off x="323528" y="1340768"/>
            <a:ext cx="8712968" cy="2308324"/>
          </a:xfrm>
          <a:prstGeom prst="rect">
            <a:avLst/>
          </a:prstGeom>
          <a:noFill/>
        </p:spPr>
        <p:txBody>
          <a:bodyPr wrap="square" rtlCol="0">
            <a:spAutoFit/>
          </a:bodyPr>
          <a:lstStyle/>
          <a:p>
            <a:r>
              <a:rPr lang="zh-CN" altLang="en-US" dirty="0" smtClean="0"/>
              <a:t>用</a:t>
            </a:r>
            <a:r>
              <a:rPr lang="zh-CN" altLang="en-US" dirty="0"/>
              <a:t>几何图形来描述保险问题，可以更清楚地看出投保人的效用函数及其选择，如下图所示。横轴代表财富，纵轴为投保人的效用，当保险公司收取公平保费 </a:t>
            </a:r>
            <a:r>
              <a:rPr lang="zh-CN" altLang="en-US" dirty="0" smtClean="0"/>
              <a:t>    时</a:t>
            </a:r>
            <a:r>
              <a:rPr lang="zh-CN" altLang="en-US" dirty="0"/>
              <a:t>，不投保的</a:t>
            </a:r>
            <a:r>
              <a:rPr lang="zh-CN" altLang="en-US" dirty="0" smtClean="0"/>
              <a:t>结果 是       与        的</a:t>
            </a:r>
            <a:r>
              <a:rPr lang="zh-CN" altLang="en-US" dirty="0"/>
              <a:t>期望值，即 </a:t>
            </a:r>
            <a:r>
              <a:rPr lang="zh-CN" altLang="en-US" dirty="0" smtClean="0"/>
              <a:t>       ，</a:t>
            </a:r>
            <a:r>
              <a:rPr lang="zh-CN" altLang="en-US" dirty="0"/>
              <a:t>如图</a:t>
            </a:r>
            <a:r>
              <a:rPr lang="en-US" altLang="zh-CN" dirty="0"/>
              <a:t>A</a:t>
            </a:r>
            <a:r>
              <a:rPr lang="zh-CN" altLang="en-US" dirty="0"/>
              <a:t>点。既然投保人选择了投保，而不是选择不投保，表明在投保人看来，投保的结果优于不投保，用 </a:t>
            </a:r>
            <a:r>
              <a:rPr lang="zh-CN" altLang="en-US" dirty="0" smtClean="0"/>
              <a:t>   表示</a:t>
            </a:r>
            <a:r>
              <a:rPr lang="zh-CN" altLang="en-US" dirty="0"/>
              <a:t>投保的结果，则 </a:t>
            </a:r>
            <a:r>
              <a:rPr lang="zh-CN" altLang="en-US" dirty="0" smtClean="0"/>
              <a:t>     一定</a:t>
            </a:r>
            <a:r>
              <a:rPr lang="zh-CN" altLang="en-US" dirty="0"/>
              <a:t>落在</a:t>
            </a:r>
            <a:r>
              <a:rPr lang="en-US" altLang="zh-CN" dirty="0"/>
              <a:t>A</a:t>
            </a:r>
            <a:r>
              <a:rPr lang="zh-CN" altLang="en-US" dirty="0"/>
              <a:t>的上方，它是</a:t>
            </a:r>
            <a:r>
              <a:rPr lang="zh-CN" altLang="en-US" dirty="0" smtClean="0"/>
              <a:t>期望值    </a:t>
            </a:r>
            <a:r>
              <a:rPr lang="en-US" altLang="zh-CN" dirty="0"/>
              <a:t>- </a:t>
            </a:r>
            <a:r>
              <a:rPr lang="en-US" altLang="zh-CN" dirty="0" smtClean="0"/>
              <a:t>     </a:t>
            </a:r>
            <a:r>
              <a:rPr lang="zh-CN" altLang="en-US" dirty="0" smtClean="0"/>
              <a:t>所</a:t>
            </a:r>
            <a:r>
              <a:rPr lang="zh-CN" altLang="en-US" dirty="0"/>
              <a:t>对应的效用，即 </a:t>
            </a:r>
            <a:r>
              <a:rPr lang="zh-CN" altLang="en-US" dirty="0" smtClean="0"/>
              <a:t>      ，显然                 在</a:t>
            </a:r>
            <a:r>
              <a:rPr lang="zh-CN" altLang="en-US" dirty="0"/>
              <a:t>图中， </a:t>
            </a:r>
            <a:r>
              <a:rPr lang="zh-CN" altLang="en-US" dirty="0" smtClean="0"/>
              <a:t>  对应           时</a:t>
            </a:r>
            <a:r>
              <a:rPr lang="zh-CN" altLang="en-US" dirty="0"/>
              <a:t>不投保的结果， </a:t>
            </a:r>
            <a:r>
              <a:rPr lang="zh-CN" altLang="en-US" dirty="0" smtClean="0"/>
              <a:t>则     为</a:t>
            </a:r>
            <a:r>
              <a:rPr lang="zh-CN" altLang="en-US" dirty="0"/>
              <a:t>投保之结果。同样，当 </a:t>
            </a:r>
            <a:r>
              <a:rPr lang="zh-CN" altLang="en-US" dirty="0" smtClean="0"/>
              <a:t>            时</a:t>
            </a:r>
            <a:r>
              <a:rPr lang="zh-CN" altLang="en-US" dirty="0"/>
              <a:t>，可以得到投保之结果 </a:t>
            </a:r>
            <a:r>
              <a:rPr lang="zh-CN" altLang="en-US" dirty="0" smtClean="0"/>
              <a:t>   处于     上方</a:t>
            </a:r>
            <a:r>
              <a:rPr lang="zh-CN" altLang="en-US" dirty="0"/>
              <a:t>， </a:t>
            </a:r>
            <a:r>
              <a:rPr lang="zh-CN" altLang="en-US" dirty="0" smtClean="0"/>
              <a:t>         时</a:t>
            </a:r>
            <a:r>
              <a:rPr lang="zh-CN" altLang="en-US" dirty="0"/>
              <a:t>， </a:t>
            </a:r>
            <a:r>
              <a:rPr lang="zh-CN" altLang="en-US" dirty="0" smtClean="0"/>
              <a:t>    在    之</a:t>
            </a:r>
            <a:r>
              <a:rPr lang="zh-CN" altLang="en-US" dirty="0"/>
              <a:t>上方，将不同财富对应的所有 </a:t>
            </a:r>
            <a:r>
              <a:rPr lang="zh-CN" altLang="en-US" dirty="0" smtClean="0"/>
              <a:t>   点</a:t>
            </a:r>
            <a:r>
              <a:rPr lang="zh-CN" altLang="en-US" dirty="0"/>
              <a:t>联结起来，就能得到投保人的效用曲线，效用曲线就是效用函数的几何形式。</a:t>
            </a:r>
          </a:p>
        </p:txBody>
      </p:sp>
      <p:sp>
        <p:nvSpPr>
          <p:cNvPr id="107537"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8" name="对象 107537"/>
          <p:cNvGraphicFramePr>
            <a:graphicFrameLocks noChangeAspect="1"/>
          </p:cNvGraphicFramePr>
          <p:nvPr>
            <p:extLst>
              <p:ext uri="{D42A27DB-BD31-4B8C-83A1-F6EECF244321}">
                <p14:modId xmlns:p14="http://schemas.microsoft.com/office/powerpoint/2010/main" val="3447942918"/>
              </p:ext>
            </p:extLst>
          </p:nvPr>
        </p:nvGraphicFramePr>
        <p:xfrm>
          <a:off x="7524328" y="1700808"/>
          <a:ext cx="370656" cy="186673"/>
        </p:xfrm>
        <a:graphic>
          <a:graphicData uri="http://schemas.openxmlformats.org/presentationml/2006/ole">
            <mc:AlternateContent xmlns:mc="http://schemas.openxmlformats.org/markup-compatibility/2006">
              <mc:Choice xmlns:v="urn:schemas-microsoft-com:vml" Requires="v">
                <p:oleObj spid="_x0000_s38126" name="公式" r:id="rId3" imgW="215713" imgH="139579" progId="Equation.3">
                  <p:embed/>
                </p:oleObj>
              </mc:Choice>
              <mc:Fallback>
                <p:oleObj name="公式" r:id="rId3" imgW="215713" imgH="139579" progId="Equation.3">
                  <p:embed/>
                  <p:pic>
                    <p:nvPicPr>
                      <p:cNvPr id="0" name="Object 4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24328" y="1700808"/>
                        <a:ext cx="370656" cy="186673"/>
                      </a:xfrm>
                      <a:prstGeom prst="rect">
                        <a:avLst/>
                      </a:prstGeom>
                      <a:noFill/>
                    </p:spPr>
                  </p:pic>
                </p:oleObj>
              </mc:Fallback>
            </mc:AlternateContent>
          </a:graphicData>
        </a:graphic>
      </p:graphicFrame>
      <p:sp>
        <p:nvSpPr>
          <p:cNvPr id="107539" name="Rectangle 4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0" name="对象 107539"/>
          <p:cNvGraphicFramePr>
            <a:graphicFrameLocks noChangeAspect="1"/>
          </p:cNvGraphicFramePr>
          <p:nvPr>
            <p:extLst>
              <p:ext uri="{D42A27DB-BD31-4B8C-83A1-F6EECF244321}">
                <p14:modId xmlns:p14="http://schemas.microsoft.com/office/powerpoint/2010/main" val="1994696363"/>
              </p:ext>
            </p:extLst>
          </p:nvPr>
        </p:nvGraphicFramePr>
        <p:xfrm>
          <a:off x="1676400" y="1988840"/>
          <a:ext cx="413633" cy="241286"/>
        </p:xfrm>
        <a:graphic>
          <a:graphicData uri="http://schemas.openxmlformats.org/presentationml/2006/ole">
            <mc:AlternateContent xmlns:mc="http://schemas.openxmlformats.org/markup-compatibility/2006">
              <mc:Choice xmlns:v="urn:schemas-microsoft-com:vml" Requires="v">
                <p:oleObj spid="_x0000_s38127" name="公式" r:id="rId5" imgW="342751" imgH="203112" progId="Equation.3">
                  <p:embed/>
                </p:oleObj>
              </mc:Choice>
              <mc:Fallback>
                <p:oleObj name="公式" r:id="rId5" imgW="342751" imgH="203112" progId="Equation.3">
                  <p:embed/>
                  <p:pic>
                    <p:nvPicPr>
                      <p:cNvPr id="0" name="Object 4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1988840"/>
                        <a:ext cx="413633" cy="241286"/>
                      </a:xfrm>
                      <a:prstGeom prst="rect">
                        <a:avLst/>
                      </a:prstGeom>
                      <a:noFill/>
                    </p:spPr>
                  </p:pic>
                </p:oleObj>
              </mc:Fallback>
            </mc:AlternateContent>
          </a:graphicData>
        </a:graphic>
      </p:graphicFrame>
      <p:sp>
        <p:nvSpPr>
          <p:cNvPr id="107541" name="Rectangle 4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2" name="对象 107541"/>
          <p:cNvGraphicFramePr>
            <a:graphicFrameLocks noChangeAspect="1"/>
          </p:cNvGraphicFramePr>
          <p:nvPr>
            <p:extLst>
              <p:ext uri="{D42A27DB-BD31-4B8C-83A1-F6EECF244321}">
                <p14:modId xmlns:p14="http://schemas.microsoft.com/office/powerpoint/2010/main" val="2729406940"/>
              </p:ext>
            </p:extLst>
          </p:nvPr>
        </p:nvGraphicFramePr>
        <p:xfrm>
          <a:off x="2339752" y="1988840"/>
          <a:ext cx="489359" cy="263501"/>
        </p:xfrm>
        <a:graphic>
          <a:graphicData uri="http://schemas.openxmlformats.org/presentationml/2006/ole">
            <mc:AlternateContent xmlns:mc="http://schemas.openxmlformats.org/markup-compatibility/2006">
              <mc:Choice xmlns:v="urn:schemas-microsoft-com:vml" Requires="v">
                <p:oleObj spid="_x0000_s38128" name="公式" r:id="rId7" imgW="368140" imgH="203112" progId="Equation.3">
                  <p:embed/>
                </p:oleObj>
              </mc:Choice>
              <mc:Fallback>
                <p:oleObj name="公式" r:id="rId7" imgW="368140" imgH="203112" progId="Equation.3">
                  <p:embed/>
                  <p:pic>
                    <p:nvPicPr>
                      <p:cNvPr id="0" name="Object 4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9752" y="1988840"/>
                        <a:ext cx="489359" cy="263501"/>
                      </a:xfrm>
                      <a:prstGeom prst="rect">
                        <a:avLst/>
                      </a:prstGeom>
                      <a:noFill/>
                    </p:spPr>
                  </p:pic>
                </p:oleObj>
              </mc:Fallback>
            </mc:AlternateContent>
          </a:graphicData>
        </a:graphic>
      </p:graphicFrame>
      <p:sp>
        <p:nvSpPr>
          <p:cNvPr id="107543" name="Rectangle 5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4" name="对象 107543"/>
          <p:cNvGraphicFramePr>
            <a:graphicFrameLocks noChangeAspect="1"/>
          </p:cNvGraphicFramePr>
          <p:nvPr>
            <p:extLst>
              <p:ext uri="{D42A27DB-BD31-4B8C-83A1-F6EECF244321}">
                <p14:modId xmlns:p14="http://schemas.microsoft.com/office/powerpoint/2010/main" val="1473368615"/>
              </p:ext>
            </p:extLst>
          </p:nvPr>
        </p:nvGraphicFramePr>
        <p:xfrm>
          <a:off x="4162915" y="1988840"/>
          <a:ext cx="485285" cy="254775"/>
        </p:xfrm>
        <a:graphic>
          <a:graphicData uri="http://schemas.openxmlformats.org/presentationml/2006/ole">
            <mc:AlternateContent xmlns:mc="http://schemas.openxmlformats.org/markup-compatibility/2006">
              <mc:Choice xmlns:v="urn:schemas-microsoft-com:vml" Requires="v">
                <p:oleObj spid="_x0000_s38129" name="公式" r:id="rId9" imgW="380835" imgH="203112" progId="Equation.3">
                  <p:embed/>
                </p:oleObj>
              </mc:Choice>
              <mc:Fallback>
                <p:oleObj name="公式" r:id="rId9" imgW="380835" imgH="203112" progId="Equation.3">
                  <p:embed/>
                  <p:pic>
                    <p:nvPicPr>
                      <p:cNvPr id="0" name="Object 4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62915" y="1988840"/>
                        <a:ext cx="485285" cy="254775"/>
                      </a:xfrm>
                      <a:prstGeom prst="rect">
                        <a:avLst/>
                      </a:prstGeom>
                      <a:noFill/>
                    </p:spPr>
                  </p:pic>
                </p:oleObj>
              </mc:Fallback>
            </mc:AlternateContent>
          </a:graphicData>
        </a:graphic>
      </p:graphicFrame>
      <p:sp>
        <p:nvSpPr>
          <p:cNvPr id="107545" name="Rectangle 5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6" name="对象 107545"/>
          <p:cNvGraphicFramePr>
            <a:graphicFrameLocks noChangeAspect="1"/>
          </p:cNvGraphicFramePr>
          <p:nvPr>
            <p:extLst>
              <p:ext uri="{D42A27DB-BD31-4B8C-83A1-F6EECF244321}">
                <p14:modId xmlns:p14="http://schemas.microsoft.com/office/powerpoint/2010/main" val="4035344948"/>
              </p:ext>
            </p:extLst>
          </p:nvPr>
        </p:nvGraphicFramePr>
        <p:xfrm>
          <a:off x="7020272" y="2223157"/>
          <a:ext cx="319733" cy="271773"/>
        </p:xfrm>
        <a:graphic>
          <a:graphicData uri="http://schemas.openxmlformats.org/presentationml/2006/ole">
            <mc:AlternateContent xmlns:mc="http://schemas.openxmlformats.org/markup-compatibility/2006">
              <mc:Choice xmlns:v="urn:schemas-microsoft-com:vml" Requires="v">
                <p:oleObj spid="_x0000_s38130" name="公式" r:id="rId11" imgW="190335" imgH="164957" progId="Equation.3">
                  <p:embed/>
                </p:oleObj>
              </mc:Choice>
              <mc:Fallback>
                <p:oleObj name="公式" r:id="rId11" imgW="190335" imgH="164957" progId="Equation.3">
                  <p:embed/>
                  <p:pic>
                    <p:nvPicPr>
                      <p:cNvPr id="0" name="Object 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20272" y="2223157"/>
                        <a:ext cx="319733" cy="271773"/>
                      </a:xfrm>
                      <a:prstGeom prst="rect">
                        <a:avLst/>
                      </a:prstGeom>
                      <a:noFill/>
                    </p:spPr>
                  </p:pic>
                </p:oleObj>
              </mc:Fallback>
            </mc:AlternateContent>
          </a:graphicData>
        </a:graphic>
      </p:graphicFrame>
      <p:graphicFrame>
        <p:nvGraphicFramePr>
          <p:cNvPr id="107547" name="对象 107546"/>
          <p:cNvGraphicFramePr>
            <a:graphicFrameLocks noChangeAspect="1"/>
          </p:cNvGraphicFramePr>
          <p:nvPr>
            <p:extLst>
              <p:ext uri="{D42A27DB-BD31-4B8C-83A1-F6EECF244321}">
                <p14:modId xmlns:p14="http://schemas.microsoft.com/office/powerpoint/2010/main" val="2360094257"/>
              </p:ext>
            </p:extLst>
          </p:nvPr>
        </p:nvGraphicFramePr>
        <p:xfrm>
          <a:off x="677862" y="2492320"/>
          <a:ext cx="320675" cy="273050"/>
        </p:xfrm>
        <a:graphic>
          <a:graphicData uri="http://schemas.openxmlformats.org/presentationml/2006/ole">
            <mc:AlternateContent xmlns:mc="http://schemas.openxmlformats.org/markup-compatibility/2006">
              <mc:Choice xmlns:v="urn:schemas-microsoft-com:vml" Requires="v">
                <p:oleObj spid="_x0000_s38131" name="公式" r:id="rId13" imgW="190335" imgH="164957" progId="Equation.3">
                  <p:embed/>
                </p:oleObj>
              </mc:Choice>
              <mc:Fallback>
                <p:oleObj name="公式" r:id="rId13" imgW="190335" imgH="164957" progId="Equation.3">
                  <p:embed/>
                  <p:pic>
                    <p:nvPicPr>
                      <p:cNvPr id="0" name="对象 10754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77862" y="2492320"/>
                        <a:ext cx="320675" cy="273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7548" name="Rectangle 6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49" name="对象 107548"/>
          <p:cNvGraphicFramePr>
            <a:graphicFrameLocks noChangeAspect="1"/>
          </p:cNvGraphicFramePr>
          <p:nvPr>
            <p:extLst>
              <p:ext uri="{D42A27DB-BD31-4B8C-83A1-F6EECF244321}">
                <p14:modId xmlns:p14="http://schemas.microsoft.com/office/powerpoint/2010/main" val="2265622449"/>
              </p:ext>
            </p:extLst>
          </p:nvPr>
        </p:nvGraphicFramePr>
        <p:xfrm>
          <a:off x="4203576" y="2525120"/>
          <a:ext cx="216024" cy="214313"/>
        </p:xfrm>
        <a:graphic>
          <a:graphicData uri="http://schemas.openxmlformats.org/presentationml/2006/ole">
            <mc:AlternateContent xmlns:mc="http://schemas.openxmlformats.org/markup-compatibility/2006">
              <mc:Choice xmlns:v="urn:schemas-microsoft-com:vml" Requires="v">
                <p:oleObj spid="_x0000_s38132" name="公式" r:id="rId14" imgW="152334" imgH="139639" progId="Equation.3">
                  <p:embed/>
                </p:oleObj>
              </mc:Choice>
              <mc:Fallback>
                <p:oleObj name="公式" r:id="rId14" imgW="152334" imgH="139639" progId="Equation.3">
                  <p:embed/>
                  <p:pic>
                    <p:nvPicPr>
                      <p:cNvPr id="0" name="Object 6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03576" y="2525120"/>
                        <a:ext cx="216024" cy="214313"/>
                      </a:xfrm>
                      <a:prstGeom prst="rect">
                        <a:avLst/>
                      </a:prstGeom>
                      <a:noFill/>
                    </p:spPr>
                  </p:pic>
                </p:oleObj>
              </mc:Fallback>
            </mc:AlternateContent>
          </a:graphicData>
        </a:graphic>
      </p:graphicFrame>
      <p:sp>
        <p:nvSpPr>
          <p:cNvPr id="107550" name="Rectangle 6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51" name="对象 107550"/>
          <p:cNvGraphicFramePr>
            <a:graphicFrameLocks noChangeAspect="1"/>
          </p:cNvGraphicFramePr>
          <p:nvPr>
            <p:extLst>
              <p:ext uri="{D42A27DB-BD31-4B8C-83A1-F6EECF244321}">
                <p14:modId xmlns:p14="http://schemas.microsoft.com/office/powerpoint/2010/main" val="3384433792"/>
              </p:ext>
            </p:extLst>
          </p:nvPr>
        </p:nvGraphicFramePr>
        <p:xfrm>
          <a:off x="4468527" y="2556345"/>
          <a:ext cx="319497" cy="208367"/>
        </p:xfrm>
        <a:graphic>
          <a:graphicData uri="http://schemas.openxmlformats.org/presentationml/2006/ole">
            <mc:AlternateContent xmlns:mc="http://schemas.openxmlformats.org/markup-compatibility/2006">
              <mc:Choice xmlns:v="urn:schemas-microsoft-com:vml" Requires="v">
                <p:oleObj spid="_x0000_s38133" name="公式" r:id="rId16" imgW="215713" imgH="139579" progId="Equation.3">
                  <p:embed/>
                </p:oleObj>
              </mc:Choice>
              <mc:Fallback>
                <p:oleObj name="公式" r:id="rId16" imgW="215713" imgH="139579" progId="Equation.3">
                  <p:embed/>
                  <p:pic>
                    <p:nvPicPr>
                      <p:cNvPr id="0" name="Object 6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468527" y="2556345"/>
                        <a:ext cx="319497" cy="208367"/>
                      </a:xfrm>
                      <a:prstGeom prst="rect">
                        <a:avLst/>
                      </a:prstGeom>
                      <a:noFill/>
                    </p:spPr>
                  </p:pic>
                </p:oleObj>
              </mc:Fallback>
            </mc:AlternateContent>
          </a:graphicData>
        </a:graphic>
      </p:graphicFrame>
      <p:sp>
        <p:nvSpPr>
          <p:cNvPr id="22528" name="Rectangle 7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29" name="对象 22528"/>
          <p:cNvGraphicFramePr>
            <a:graphicFrameLocks noChangeAspect="1"/>
          </p:cNvGraphicFramePr>
          <p:nvPr>
            <p:extLst>
              <p:ext uri="{D42A27DB-BD31-4B8C-83A1-F6EECF244321}">
                <p14:modId xmlns:p14="http://schemas.microsoft.com/office/powerpoint/2010/main" val="2980553003"/>
              </p:ext>
            </p:extLst>
          </p:nvPr>
        </p:nvGraphicFramePr>
        <p:xfrm>
          <a:off x="6660233" y="2494931"/>
          <a:ext cx="504055" cy="264628"/>
        </p:xfrm>
        <a:graphic>
          <a:graphicData uri="http://schemas.openxmlformats.org/presentationml/2006/ole">
            <mc:AlternateContent xmlns:mc="http://schemas.openxmlformats.org/markup-compatibility/2006">
              <mc:Choice xmlns:v="urn:schemas-microsoft-com:vml" Requires="v">
                <p:oleObj spid="_x0000_s38134" name="公式" r:id="rId18" imgW="380835" imgH="203112" progId="Equation.3">
                  <p:embed/>
                </p:oleObj>
              </mc:Choice>
              <mc:Fallback>
                <p:oleObj name="公式" r:id="rId18" imgW="380835" imgH="203112" progId="Equation.3">
                  <p:embed/>
                  <p:pic>
                    <p:nvPicPr>
                      <p:cNvPr id="0" name="Object 6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60233" y="2494931"/>
                        <a:ext cx="504055" cy="264628"/>
                      </a:xfrm>
                      <a:prstGeom prst="rect">
                        <a:avLst/>
                      </a:prstGeom>
                      <a:noFill/>
                    </p:spPr>
                  </p:pic>
                </p:oleObj>
              </mc:Fallback>
            </mc:AlternateContent>
          </a:graphicData>
        </a:graphic>
      </p:graphicFrame>
      <p:sp>
        <p:nvSpPr>
          <p:cNvPr id="22530" name="Rectangle 7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1" name="对象 22530"/>
          <p:cNvGraphicFramePr>
            <a:graphicFrameLocks noChangeAspect="1"/>
          </p:cNvGraphicFramePr>
          <p:nvPr>
            <p:extLst>
              <p:ext uri="{D42A27DB-BD31-4B8C-83A1-F6EECF244321}">
                <p14:modId xmlns:p14="http://schemas.microsoft.com/office/powerpoint/2010/main" val="2755217346"/>
              </p:ext>
            </p:extLst>
          </p:nvPr>
        </p:nvGraphicFramePr>
        <p:xfrm>
          <a:off x="7810085" y="2494930"/>
          <a:ext cx="1224136" cy="252757"/>
        </p:xfrm>
        <a:graphic>
          <a:graphicData uri="http://schemas.openxmlformats.org/presentationml/2006/ole">
            <mc:AlternateContent xmlns:mc="http://schemas.openxmlformats.org/markup-compatibility/2006">
              <mc:Choice xmlns:v="urn:schemas-microsoft-com:vml" Requires="v">
                <p:oleObj spid="_x0000_s38135" name="公式" r:id="rId20" imgW="863225" imgH="203112" progId="Equation.3">
                  <p:embed/>
                </p:oleObj>
              </mc:Choice>
              <mc:Fallback>
                <p:oleObj name="公式" r:id="rId20" imgW="863225" imgH="203112" progId="Equation.3">
                  <p:embed/>
                  <p:pic>
                    <p:nvPicPr>
                      <p:cNvPr id="0" name="Object 71"/>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810085" y="2494930"/>
                        <a:ext cx="1224136" cy="252757"/>
                      </a:xfrm>
                      <a:prstGeom prst="rect">
                        <a:avLst/>
                      </a:prstGeom>
                      <a:noFill/>
                    </p:spPr>
                  </p:pic>
                </p:oleObj>
              </mc:Fallback>
            </mc:AlternateContent>
          </a:graphicData>
        </a:graphic>
      </p:graphicFrame>
      <p:sp>
        <p:nvSpPr>
          <p:cNvPr id="22532" name="Rectangle 7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3" name="对象 22532"/>
          <p:cNvGraphicFramePr>
            <a:graphicFrameLocks noChangeAspect="1"/>
          </p:cNvGraphicFramePr>
          <p:nvPr>
            <p:extLst>
              <p:ext uri="{D42A27DB-BD31-4B8C-83A1-F6EECF244321}">
                <p14:modId xmlns:p14="http://schemas.microsoft.com/office/powerpoint/2010/main" val="1986708993"/>
              </p:ext>
            </p:extLst>
          </p:nvPr>
        </p:nvGraphicFramePr>
        <p:xfrm>
          <a:off x="1257300" y="2708920"/>
          <a:ext cx="288032" cy="348670"/>
        </p:xfrm>
        <a:graphic>
          <a:graphicData uri="http://schemas.openxmlformats.org/presentationml/2006/ole">
            <mc:AlternateContent xmlns:mc="http://schemas.openxmlformats.org/markup-compatibility/2006">
              <mc:Choice xmlns:v="urn:schemas-microsoft-com:vml" Requires="v">
                <p:oleObj spid="_x0000_s38136" name="公式" r:id="rId22" imgW="177569" imgH="215619" progId="Equation.3">
                  <p:embed/>
                </p:oleObj>
              </mc:Choice>
              <mc:Fallback>
                <p:oleObj name="公式" r:id="rId22" imgW="177569" imgH="215619" progId="Equation.3">
                  <p:embed/>
                  <p:pic>
                    <p:nvPicPr>
                      <p:cNvPr id="0" name="Object 7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257300" y="2708920"/>
                        <a:ext cx="288032" cy="348670"/>
                      </a:xfrm>
                      <a:prstGeom prst="rect">
                        <a:avLst/>
                      </a:prstGeom>
                      <a:noFill/>
                    </p:spPr>
                  </p:pic>
                </p:oleObj>
              </mc:Fallback>
            </mc:AlternateContent>
          </a:graphicData>
        </a:graphic>
      </p:graphicFrame>
      <p:sp>
        <p:nvSpPr>
          <p:cNvPr id="22534" name="Rectangle 8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5" name="对象 22534"/>
          <p:cNvGraphicFramePr>
            <a:graphicFrameLocks noChangeAspect="1"/>
          </p:cNvGraphicFramePr>
          <p:nvPr>
            <p:extLst>
              <p:ext uri="{D42A27DB-BD31-4B8C-83A1-F6EECF244321}">
                <p14:modId xmlns:p14="http://schemas.microsoft.com/office/powerpoint/2010/main" val="1163660446"/>
              </p:ext>
            </p:extLst>
          </p:nvPr>
        </p:nvGraphicFramePr>
        <p:xfrm>
          <a:off x="2042492" y="2708920"/>
          <a:ext cx="624508" cy="355525"/>
        </p:xfrm>
        <a:graphic>
          <a:graphicData uri="http://schemas.openxmlformats.org/presentationml/2006/ole">
            <mc:AlternateContent xmlns:mc="http://schemas.openxmlformats.org/markup-compatibility/2006">
              <mc:Choice xmlns:v="urn:schemas-microsoft-com:vml" Requires="v">
                <p:oleObj spid="_x0000_s38137" name="公式" r:id="rId24" imgW="418918" imgH="215806" progId="Equation.3">
                  <p:embed/>
                </p:oleObj>
              </mc:Choice>
              <mc:Fallback>
                <p:oleObj name="公式" r:id="rId24" imgW="418918" imgH="215806" progId="Equation.3">
                  <p:embed/>
                  <p:pic>
                    <p:nvPicPr>
                      <p:cNvPr id="0" name="Object 86"/>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042492" y="2708920"/>
                        <a:ext cx="624508" cy="355525"/>
                      </a:xfrm>
                      <a:prstGeom prst="rect">
                        <a:avLst/>
                      </a:prstGeom>
                      <a:noFill/>
                    </p:spPr>
                  </p:pic>
                </p:oleObj>
              </mc:Fallback>
            </mc:AlternateContent>
          </a:graphicData>
        </a:graphic>
      </p:graphicFrame>
      <p:sp>
        <p:nvSpPr>
          <p:cNvPr id="22536"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37" name="对象 22536"/>
          <p:cNvGraphicFramePr>
            <a:graphicFrameLocks noChangeAspect="1"/>
          </p:cNvGraphicFramePr>
          <p:nvPr>
            <p:extLst>
              <p:ext uri="{D42A27DB-BD31-4B8C-83A1-F6EECF244321}">
                <p14:modId xmlns:p14="http://schemas.microsoft.com/office/powerpoint/2010/main" val="2682905760"/>
              </p:ext>
            </p:extLst>
          </p:nvPr>
        </p:nvGraphicFramePr>
        <p:xfrm>
          <a:off x="4819770" y="2708920"/>
          <a:ext cx="285549" cy="360040"/>
        </p:xfrm>
        <a:graphic>
          <a:graphicData uri="http://schemas.openxmlformats.org/presentationml/2006/ole">
            <mc:AlternateContent xmlns:mc="http://schemas.openxmlformats.org/markup-compatibility/2006">
              <mc:Choice xmlns:v="urn:schemas-microsoft-com:vml" Requires="v">
                <p:oleObj spid="_x0000_s38138" name="公式" r:id="rId26" imgW="215806" imgH="279279" progId="Equation.3">
                  <p:embed/>
                </p:oleObj>
              </mc:Choice>
              <mc:Fallback>
                <p:oleObj name="公式" r:id="rId26" imgW="215806" imgH="279279" progId="Equation.3">
                  <p:embed/>
                  <p:pic>
                    <p:nvPicPr>
                      <p:cNvPr id="0" name="Object 88"/>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819770" y="2708920"/>
                        <a:ext cx="285549" cy="360040"/>
                      </a:xfrm>
                      <a:prstGeom prst="rect">
                        <a:avLst/>
                      </a:prstGeom>
                      <a:noFill/>
                    </p:spPr>
                  </p:pic>
                </p:oleObj>
              </mc:Fallback>
            </mc:AlternateContent>
          </a:graphicData>
        </a:graphic>
      </p:graphicFrame>
      <p:sp>
        <p:nvSpPr>
          <p:cNvPr id="22539" name="Rectangle 10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0" name="对象 22539"/>
          <p:cNvGraphicFramePr>
            <a:graphicFrameLocks noChangeAspect="1"/>
          </p:cNvGraphicFramePr>
          <p:nvPr>
            <p:extLst>
              <p:ext uri="{D42A27DB-BD31-4B8C-83A1-F6EECF244321}">
                <p14:modId xmlns:p14="http://schemas.microsoft.com/office/powerpoint/2010/main" val="4185541674"/>
              </p:ext>
            </p:extLst>
          </p:nvPr>
        </p:nvGraphicFramePr>
        <p:xfrm>
          <a:off x="2488025" y="2924944"/>
          <a:ext cx="357949" cy="415221"/>
        </p:xfrm>
        <a:graphic>
          <a:graphicData uri="http://schemas.openxmlformats.org/presentationml/2006/ole">
            <mc:AlternateContent xmlns:mc="http://schemas.openxmlformats.org/markup-compatibility/2006">
              <mc:Choice xmlns:v="urn:schemas-microsoft-com:vml" Requires="v">
                <p:oleObj spid="_x0000_s38139" name="公式" r:id="rId28" imgW="241195" imgH="279279" progId="Equation.3">
                  <p:embed/>
                </p:oleObj>
              </mc:Choice>
              <mc:Fallback>
                <p:oleObj name="公式" r:id="rId28" imgW="241195" imgH="279279" progId="Equation.3">
                  <p:embed/>
                  <p:pic>
                    <p:nvPicPr>
                      <p:cNvPr id="0" name="Object 107"/>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2488025" y="2924944"/>
                        <a:ext cx="357949" cy="415221"/>
                      </a:xfrm>
                      <a:prstGeom prst="rect">
                        <a:avLst/>
                      </a:prstGeom>
                      <a:noFill/>
                    </p:spPr>
                  </p:pic>
                </p:oleObj>
              </mc:Fallback>
            </mc:AlternateContent>
          </a:graphicData>
        </a:graphic>
      </p:graphicFrame>
      <p:sp>
        <p:nvSpPr>
          <p:cNvPr id="22541" name="Rectangle 1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2" name="对象 22541"/>
          <p:cNvGraphicFramePr>
            <a:graphicFrameLocks noChangeAspect="1"/>
          </p:cNvGraphicFramePr>
          <p:nvPr>
            <p:extLst>
              <p:ext uri="{D42A27DB-BD31-4B8C-83A1-F6EECF244321}">
                <p14:modId xmlns:p14="http://schemas.microsoft.com/office/powerpoint/2010/main" val="945819884"/>
              </p:ext>
            </p:extLst>
          </p:nvPr>
        </p:nvGraphicFramePr>
        <p:xfrm>
          <a:off x="7668203" y="2708920"/>
          <a:ext cx="789997" cy="303105"/>
        </p:xfrm>
        <a:graphic>
          <a:graphicData uri="http://schemas.openxmlformats.org/presentationml/2006/ole">
            <mc:AlternateContent xmlns:mc="http://schemas.openxmlformats.org/markup-compatibility/2006">
              <mc:Choice xmlns:v="urn:schemas-microsoft-com:vml" Requires="v">
                <p:oleObj spid="_x0000_s38140" name="公式" r:id="rId30" imgW="444114" imgH="215713" progId="Equation.3">
                  <p:embed/>
                </p:oleObj>
              </mc:Choice>
              <mc:Fallback>
                <p:oleObj name="公式" r:id="rId30" imgW="444114" imgH="215713" progId="Equation.3">
                  <p:embed/>
                  <p:pic>
                    <p:nvPicPr>
                      <p:cNvPr id="0" name="Object 109"/>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7668203" y="2708920"/>
                        <a:ext cx="789997" cy="303105"/>
                      </a:xfrm>
                      <a:prstGeom prst="rect">
                        <a:avLst/>
                      </a:prstGeom>
                      <a:noFill/>
                    </p:spPr>
                  </p:pic>
                </p:oleObj>
              </mc:Fallback>
            </mc:AlternateContent>
          </a:graphicData>
        </a:graphic>
      </p:graphicFrame>
      <p:sp>
        <p:nvSpPr>
          <p:cNvPr id="22544" name="Rectangle 1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5" name="对象 22544"/>
          <p:cNvGraphicFramePr>
            <a:graphicFrameLocks noChangeAspect="1"/>
          </p:cNvGraphicFramePr>
          <p:nvPr>
            <p:extLst>
              <p:ext uri="{D42A27DB-BD31-4B8C-83A1-F6EECF244321}">
                <p14:modId xmlns:p14="http://schemas.microsoft.com/office/powerpoint/2010/main" val="486445639"/>
              </p:ext>
            </p:extLst>
          </p:nvPr>
        </p:nvGraphicFramePr>
        <p:xfrm>
          <a:off x="3183514" y="2996952"/>
          <a:ext cx="288032" cy="331237"/>
        </p:xfrm>
        <a:graphic>
          <a:graphicData uri="http://schemas.openxmlformats.org/presentationml/2006/ole">
            <mc:AlternateContent xmlns:mc="http://schemas.openxmlformats.org/markup-compatibility/2006">
              <mc:Choice xmlns:v="urn:schemas-microsoft-com:vml" Requires="v">
                <p:oleObj spid="_x0000_s38141" name="公式" r:id="rId32" imgW="190335" imgH="215713" progId="Equation.3">
                  <p:embed/>
                </p:oleObj>
              </mc:Choice>
              <mc:Fallback>
                <p:oleObj name="公式" r:id="rId32" imgW="190335" imgH="215713" progId="Equation.3">
                  <p:embed/>
                  <p:pic>
                    <p:nvPicPr>
                      <p:cNvPr id="0" name="Object 111"/>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183514" y="2996952"/>
                        <a:ext cx="288032" cy="331237"/>
                      </a:xfrm>
                      <a:prstGeom prst="rect">
                        <a:avLst/>
                      </a:prstGeom>
                      <a:noFill/>
                    </p:spPr>
                  </p:pic>
                </p:oleObj>
              </mc:Fallback>
            </mc:AlternateContent>
          </a:graphicData>
        </a:graphic>
      </p:graphicFrame>
      <p:sp>
        <p:nvSpPr>
          <p:cNvPr id="22546" name="Rectangle 1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7" name="对象 22546"/>
          <p:cNvGraphicFramePr>
            <a:graphicFrameLocks noChangeAspect="1"/>
          </p:cNvGraphicFramePr>
          <p:nvPr>
            <p:extLst>
              <p:ext uri="{D42A27DB-BD31-4B8C-83A1-F6EECF244321}">
                <p14:modId xmlns:p14="http://schemas.microsoft.com/office/powerpoint/2010/main" val="781192260"/>
              </p:ext>
            </p:extLst>
          </p:nvPr>
        </p:nvGraphicFramePr>
        <p:xfrm>
          <a:off x="4023556" y="2996952"/>
          <a:ext cx="792088" cy="345281"/>
        </p:xfrm>
        <a:graphic>
          <a:graphicData uri="http://schemas.openxmlformats.org/presentationml/2006/ole">
            <mc:AlternateContent xmlns:mc="http://schemas.openxmlformats.org/markup-compatibility/2006">
              <mc:Choice xmlns:v="urn:schemas-microsoft-com:vml" Requires="v">
                <p:oleObj spid="_x0000_s38142" name="公式" r:id="rId34" imgW="431613" imgH="228501" progId="Equation.3">
                  <p:embed/>
                </p:oleObj>
              </mc:Choice>
              <mc:Fallback>
                <p:oleObj name="公式" r:id="rId34" imgW="431613" imgH="228501" progId="Equation.3">
                  <p:embed/>
                  <p:pic>
                    <p:nvPicPr>
                      <p:cNvPr id="0" name="Object 113"/>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4023556" y="2996952"/>
                        <a:ext cx="792088" cy="345281"/>
                      </a:xfrm>
                      <a:prstGeom prst="rect">
                        <a:avLst/>
                      </a:prstGeom>
                      <a:noFill/>
                    </p:spPr>
                  </p:pic>
                </p:oleObj>
              </mc:Fallback>
            </mc:AlternateContent>
          </a:graphicData>
        </a:graphic>
      </p:graphicFrame>
      <p:sp>
        <p:nvSpPr>
          <p:cNvPr id="22548" name="Rectangle 1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49" name="对象 22548"/>
          <p:cNvGraphicFramePr>
            <a:graphicFrameLocks noChangeAspect="1"/>
          </p:cNvGraphicFramePr>
          <p:nvPr>
            <p:extLst>
              <p:ext uri="{D42A27DB-BD31-4B8C-83A1-F6EECF244321}">
                <p14:modId xmlns:p14="http://schemas.microsoft.com/office/powerpoint/2010/main" val="2998775394"/>
              </p:ext>
            </p:extLst>
          </p:nvPr>
        </p:nvGraphicFramePr>
        <p:xfrm>
          <a:off x="5274568" y="2924944"/>
          <a:ext cx="364232" cy="470466"/>
        </p:xfrm>
        <a:graphic>
          <a:graphicData uri="http://schemas.openxmlformats.org/presentationml/2006/ole">
            <mc:AlternateContent xmlns:mc="http://schemas.openxmlformats.org/markup-compatibility/2006">
              <mc:Choice xmlns:v="urn:schemas-microsoft-com:vml" Requires="v">
                <p:oleObj spid="_x0000_s38143" name="公式" r:id="rId36" imgW="228501" imgH="291973" progId="Equation.3">
                  <p:embed/>
                </p:oleObj>
              </mc:Choice>
              <mc:Fallback>
                <p:oleObj name="公式" r:id="rId36" imgW="228501" imgH="291973" progId="Equation.3">
                  <p:embed/>
                  <p:pic>
                    <p:nvPicPr>
                      <p:cNvPr id="0" name="Object 115"/>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5274568" y="2924944"/>
                        <a:ext cx="364232" cy="470466"/>
                      </a:xfrm>
                      <a:prstGeom prst="rect">
                        <a:avLst/>
                      </a:prstGeom>
                      <a:noFill/>
                    </p:spPr>
                  </p:pic>
                </p:oleObj>
              </mc:Fallback>
            </mc:AlternateContent>
          </a:graphicData>
        </a:graphic>
      </p:graphicFrame>
      <p:sp>
        <p:nvSpPr>
          <p:cNvPr id="22550" name="Rectangle 1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1" name="对象 22550"/>
          <p:cNvGraphicFramePr>
            <a:graphicFrameLocks noChangeAspect="1"/>
          </p:cNvGraphicFramePr>
          <p:nvPr>
            <p:extLst>
              <p:ext uri="{D42A27DB-BD31-4B8C-83A1-F6EECF244321}">
                <p14:modId xmlns:p14="http://schemas.microsoft.com/office/powerpoint/2010/main" val="1866999394"/>
              </p:ext>
            </p:extLst>
          </p:nvPr>
        </p:nvGraphicFramePr>
        <p:xfrm>
          <a:off x="5724128" y="2996952"/>
          <a:ext cx="338784" cy="406541"/>
        </p:xfrm>
        <a:graphic>
          <a:graphicData uri="http://schemas.openxmlformats.org/presentationml/2006/ole">
            <mc:AlternateContent xmlns:mc="http://schemas.openxmlformats.org/markup-compatibility/2006">
              <mc:Choice xmlns:v="urn:schemas-microsoft-com:vml" Requires="v">
                <p:oleObj spid="_x0000_s38144" name="公式" r:id="rId38" imgW="190500" imgH="228600" progId="Equation.3">
                  <p:embed/>
                </p:oleObj>
              </mc:Choice>
              <mc:Fallback>
                <p:oleObj name="公式" r:id="rId38" imgW="190500" imgH="228600" progId="Equation.3">
                  <p:embed/>
                  <p:pic>
                    <p:nvPicPr>
                      <p:cNvPr id="0" name="Object 117"/>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5724128" y="2996952"/>
                        <a:ext cx="338784" cy="406541"/>
                      </a:xfrm>
                      <a:prstGeom prst="rect">
                        <a:avLst/>
                      </a:prstGeom>
                      <a:noFill/>
                    </p:spPr>
                  </p:pic>
                </p:oleObj>
              </mc:Fallback>
            </mc:AlternateContent>
          </a:graphicData>
        </a:graphic>
      </p:graphicFrame>
      <p:sp>
        <p:nvSpPr>
          <p:cNvPr id="22552" name="Rectangle 1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2553" name="对象 22552"/>
          <p:cNvGraphicFramePr>
            <a:graphicFrameLocks noChangeAspect="1"/>
          </p:cNvGraphicFramePr>
          <p:nvPr>
            <p:extLst>
              <p:ext uri="{D42A27DB-BD31-4B8C-83A1-F6EECF244321}">
                <p14:modId xmlns:p14="http://schemas.microsoft.com/office/powerpoint/2010/main" val="433427235"/>
              </p:ext>
            </p:extLst>
          </p:nvPr>
        </p:nvGraphicFramePr>
        <p:xfrm>
          <a:off x="838200" y="3284984"/>
          <a:ext cx="273302" cy="232307"/>
        </p:xfrm>
        <a:graphic>
          <a:graphicData uri="http://schemas.openxmlformats.org/presentationml/2006/ole">
            <mc:AlternateContent xmlns:mc="http://schemas.openxmlformats.org/markup-compatibility/2006">
              <mc:Choice xmlns:v="urn:schemas-microsoft-com:vml" Requires="v">
                <p:oleObj spid="_x0000_s38145" name="公式" r:id="rId40" imgW="190335" imgH="164957" progId="Equation.3">
                  <p:embed/>
                </p:oleObj>
              </mc:Choice>
              <mc:Fallback>
                <p:oleObj name="公式" r:id="rId40" imgW="190335" imgH="164957" progId="Equation.3">
                  <p:embed/>
                  <p:pic>
                    <p:nvPicPr>
                      <p:cNvPr id="0" name="Object 13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38200" y="3284984"/>
                        <a:ext cx="273302" cy="232307"/>
                      </a:xfrm>
                      <a:prstGeom prst="rect">
                        <a:avLst/>
                      </a:prstGeom>
                      <a:noFill/>
                    </p:spPr>
                  </p:pic>
                </p:oleObj>
              </mc:Fallback>
            </mc:AlternateContent>
          </a:graphicData>
        </a:graphic>
      </p:graphicFrame>
      <p:pic>
        <p:nvPicPr>
          <p:cNvPr id="17669" name="Picture 261" descr="C:\Users\huobo\AppData\Roaming\Tencent\Users\1005279233\QQ\WinTemp\RichOle\_%P3GGE_A7`}S76MO]WTHA0.jpg"/>
          <p:cNvPicPr>
            <a:picLocks noChangeAspect="1" noChangeArrowheads="1"/>
          </p:cNvPicPr>
          <p:nvPr/>
        </p:nvPicPr>
        <p:blipFill>
          <a:blip r:embed="rId41">
            <a:extLst>
              <a:ext uri="{28A0092B-C50C-407E-A947-70E740481C1C}">
                <a14:useLocalDpi xmlns:a14="http://schemas.microsoft.com/office/drawing/2010/main" val="0"/>
              </a:ext>
            </a:extLst>
          </a:blip>
          <a:srcRect/>
          <a:stretch>
            <a:fillRect/>
          </a:stretch>
        </p:blipFill>
        <p:spPr bwMode="auto">
          <a:xfrm>
            <a:off x="2483768" y="3649092"/>
            <a:ext cx="3888432" cy="2516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9332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第二节  风险的度量</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1036338" y="2276872"/>
            <a:ext cx="7414592" cy="4093428"/>
          </a:xfrm>
          <a:prstGeom prst="rect">
            <a:avLst/>
          </a:prstGeom>
          <a:noFill/>
        </p:spPr>
        <p:txBody>
          <a:bodyPr wrap="square" rtlCol="0">
            <a:spAutoFit/>
          </a:bodyPr>
          <a:lstStyle/>
          <a:p>
            <a:r>
              <a:rPr lang="en-US" altLang="zh-CN" sz="2000" dirty="0" smtClean="0"/>
              <a:t>      </a:t>
            </a:r>
            <a:r>
              <a:rPr lang="zh-CN" altLang="zh-CN" sz="2000" dirty="0" smtClean="0"/>
              <a:t>关于</a:t>
            </a:r>
            <a:r>
              <a:rPr lang="zh-CN" altLang="zh-CN" sz="2000" dirty="0"/>
              <a:t>风险的定义，目前学术界尚不统一，比较有代表性的定义大致可归纳为三种：（</a:t>
            </a:r>
            <a:r>
              <a:rPr lang="en-US" altLang="zh-CN" sz="2000" dirty="0"/>
              <a:t>1</a:t>
            </a:r>
            <a:r>
              <a:rPr lang="zh-CN" altLang="zh-CN" sz="2000" dirty="0"/>
              <a:t>）风险与不确定性联系在一起。一项经济活动的风险可以由其收益的不可预测的波动性来定义，而不管收益波动将采取什么样的形式，导致什么样的后果。（</a:t>
            </a:r>
            <a:r>
              <a:rPr lang="en-US" altLang="zh-CN" sz="2000" dirty="0"/>
              <a:t>2</a:t>
            </a:r>
            <a:r>
              <a:rPr lang="zh-CN" altLang="zh-CN" sz="2000" dirty="0"/>
              <a:t>）风险是与其可能带来的不利后果联系在一起的。一项经济活动的风险可以由其收益波动造成的损失来定义，而不论其价格波动将采取什么形式，是否可以预测。（</a:t>
            </a:r>
            <a:r>
              <a:rPr lang="en-US" altLang="zh-CN" sz="2000" dirty="0"/>
              <a:t>3</a:t>
            </a:r>
            <a:r>
              <a:rPr lang="zh-CN" altLang="zh-CN" sz="2000" dirty="0"/>
              <a:t>）一项经济活动的风险是与不确定性和相应的不利后果相联系的。这是对（</a:t>
            </a:r>
            <a:r>
              <a:rPr lang="en-US" altLang="zh-CN" sz="2000" dirty="0"/>
              <a:t>1</a:t>
            </a:r>
            <a:r>
              <a:rPr lang="zh-CN" altLang="zh-CN" sz="2000" dirty="0"/>
              <a:t>）和（</a:t>
            </a:r>
            <a:r>
              <a:rPr lang="en-US" altLang="zh-CN" sz="2000" dirty="0"/>
              <a:t>2</a:t>
            </a:r>
            <a:r>
              <a:rPr lang="zh-CN" altLang="zh-CN" sz="2000" dirty="0"/>
              <a:t>）的综合。根据第三种定义，一个经济产品的价格和收益的波动性可以用来衡量其不确定性，但只有当这种不确定性可能给投资者带来损失时才构成这一投资载体的风险。这一风险定义就与人们通常的理解或感受取得了一致，概括地说， “风险是不利状态出现可能给经济行为人带来的损失”</a:t>
            </a:r>
            <a:r>
              <a:rPr lang="zh-CN" altLang="zh-CN" sz="2000" dirty="0" smtClean="0"/>
              <a:t>。</a:t>
            </a:r>
            <a:endParaRPr lang="zh-CN" altLang="zh-CN" sz="2000" dirty="0"/>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风险的定义</a:t>
            </a:r>
            <a:endParaRPr lang="zh-CN" altLang="en-US" sz="2400" dirty="0">
              <a:solidFill>
                <a:srgbClr val="000000"/>
              </a:solidFill>
              <a:latin typeface="华文中宋"/>
              <a:ea typeface="华文中宋"/>
            </a:endParaRPr>
          </a:p>
        </p:txBody>
      </p:sp>
    </p:spTree>
    <p:extLst>
      <p:ext uri="{BB962C8B-B14F-4D97-AF65-F5344CB8AC3E}">
        <p14:creationId xmlns:p14="http://schemas.microsoft.com/office/powerpoint/2010/main" val="1643000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第二节  风险的度量</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22" name="Text Box 9"/>
          <p:cNvSpPr txBox="1">
            <a:spLocks noChangeArrowheads="1"/>
          </p:cNvSpPr>
          <p:nvPr/>
        </p:nvSpPr>
        <p:spPr bwMode="auto">
          <a:xfrm>
            <a:off x="990600" y="1600200"/>
            <a:ext cx="4648200" cy="461665"/>
          </a:xfrm>
          <a:prstGeom prst="rect">
            <a:avLst/>
          </a:prstGeom>
          <a:noFill/>
          <a:ln w="9525">
            <a:noFill/>
            <a:miter lim="800000"/>
            <a:headEnd/>
            <a:tailEnd/>
          </a:ln>
          <a:effectLst/>
        </p:spPr>
        <p:txBody>
          <a:bodyPr wrap="square">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历史风险度量方法的缺陷</a:t>
            </a:r>
            <a:endParaRPr lang="zh-CN" altLang="en-US" sz="2400" dirty="0">
              <a:solidFill>
                <a:srgbClr val="000000"/>
              </a:solidFill>
              <a:latin typeface="华文中宋"/>
              <a:ea typeface="华文中宋"/>
            </a:endParaRPr>
          </a:p>
        </p:txBody>
      </p:sp>
      <p:sp>
        <p:nvSpPr>
          <p:cNvPr id="2" name="TextBox 1"/>
          <p:cNvSpPr txBox="1"/>
          <p:nvPr/>
        </p:nvSpPr>
        <p:spPr>
          <a:xfrm>
            <a:off x="315144" y="1976910"/>
            <a:ext cx="8352928" cy="1200329"/>
          </a:xfrm>
          <a:prstGeom prst="rect">
            <a:avLst/>
          </a:prstGeom>
          <a:noFill/>
        </p:spPr>
        <p:txBody>
          <a:bodyPr wrap="square" rtlCol="0">
            <a:spAutoFit/>
          </a:bodyPr>
          <a:lstStyle/>
          <a:p>
            <a:r>
              <a:rPr lang="en-US" altLang="zh-CN" dirty="0" smtClean="0"/>
              <a:t>       </a:t>
            </a:r>
            <a:r>
              <a:rPr lang="zh-CN" altLang="zh-CN" dirty="0" smtClean="0"/>
              <a:t>如果</a:t>
            </a:r>
            <a:r>
              <a:rPr lang="zh-CN" altLang="zh-CN" dirty="0"/>
              <a:t>说风险产生的根源已被人类所揭示，并且风险的概念已被相当多的人所掌握的话，那么，有关风险的衡量却又是一个值得探讨的问题</a:t>
            </a:r>
            <a:r>
              <a:rPr lang="zh-CN" altLang="zh-CN" dirty="0" smtClean="0"/>
              <a:t>。</a:t>
            </a:r>
            <a:r>
              <a:rPr lang="zh-CN" altLang="zh-CN" dirty="0"/>
              <a:t>对风险的衡量有不同的方法，其中较有影响和代表性的</a:t>
            </a:r>
            <a:r>
              <a:rPr lang="zh-CN" altLang="zh-CN" dirty="0" smtClean="0"/>
              <a:t>有</a:t>
            </a:r>
            <a:r>
              <a:rPr lang="zh-CN" altLang="en-US" dirty="0" smtClean="0"/>
              <a:t>：</a:t>
            </a:r>
            <a:r>
              <a:rPr lang="zh-CN" altLang="zh-CN" dirty="0" smtClean="0"/>
              <a:t>（</a:t>
            </a:r>
            <a:r>
              <a:rPr lang="en-US" altLang="zh-CN" dirty="0"/>
              <a:t>1</a:t>
            </a:r>
            <a:r>
              <a:rPr lang="zh-CN" altLang="zh-CN" dirty="0"/>
              <a:t>）</a:t>
            </a:r>
            <a:r>
              <a:rPr lang="en-US" altLang="zh-CN" dirty="0"/>
              <a:t> </a:t>
            </a:r>
            <a:r>
              <a:rPr lang="en-US" altLang="zh-CN" dirty="0" smtClean="0"/>
              <a:t> </a:t>
            </a:r>
            <a:r>
              <a:rPr lang="zh-CN" altLang="zh-CN" dirty="0" smtClean="0"/>
              <a:t>或</a:t>
            </a:r>
            <a:r>
              <a:rPr lang="en-US" altLang="zh-CN" dirty="0" smtClean="0"/>
              <a:t>     </a:t>
            </a:r>
            <a:r>
              <a:rPr lang="zh-CN" altLang="zh-CN" dirty="0" smtClean="0"/>
              <a:t>；</a:t>
            </a:r>
            <a:r>
              <a:rPr lang="zh-CN" altLang="zh-CN" dirty="0"/>
              <a:t>（</a:t>
            </a:r>
            <a:r>
              <a:rPr lang="en-US" altLang="zh-CN" dirty="0"/>
              <a:t>2</a:t>
            </a:r>
            <a:r>
              <a:rPr lang="zh-CN" altLang="zh-CN" dirty="0"/>
              <a:t>）</a:t>
            </a:r>
            <a:r>
              <a:rPr lang="en-US" altLang="zh-CN" dirty="0"/>
              <a:t> </a:t>
            </a:r>
            <a:r>
              <a:rPr lang="en-US" altLang="zh-CN" dirty="0" smtClean="0"/>
              <a:t> </a:t>
            </a:r>
            <a:r>
              <a:rPr lang="zh-CN" altLang="zh-CN" dirty="0" smtClean="0"/>
              <a:t>值</a:t>
            </a:r>
            <a:r>
              <a:rPr lang="zh-CN" altLang="zh-CN" dirty="0"/>
              <a:t>；（</a:t>
            </a:r>
            <a:r>
              <a:rPr lang="en-US" altLang="zh-CN" dirty="0"/>
              <a:t>3</a:t>
            </a:r>
            <a:r>
              <a:rPr lang="zh-CN" altLang="zh-CN" dirty="0"/>
              <a:t>）范围法。</a:t>
            </a:r>
            <a:endParaRPr lang="zh-CN" altLang="en-US" dirty="0"/>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val="1548045129"/>
              </p:ext>
            </p:extLst>
          </p:nvPr>
        </p:nvGraphicFramePr>
        <p:xfrm>
          <a:off x="5292080" y="2636912"/>
          <a:ext cx="206991" cy="194054"/>
        </p:xfrm>
        <a:graphic>
          <a:graphicData uri="http://schemas.openxmlformats.org/presentationml/2006/ole">
            <mc:AlternateContent xmlns:mc="http://schemas.openxmlformats.org/markup-compatibility/2006">
              <mc:Choice xmlns:v="urn:schemas-microsoft-com:vml" Requires="v">
                <p:oleObj spid="_x0000_s18946" name="公式" r:id="rId3" imgW="152280" imgH="139680" progId="Equation.3">
                  <p:embed/>
                </p:oleObj>
              </mc:Choice>
              <mc:Fallback>
                <p:oleObj name="公式" r:id="rId3" imgW="152280" imgH="139680" progId="Equation.3">
                  <p:embed/>
                  <p:pic>
                    <p:nvPicPr>
                      <p:cNvPr id="0" name="Object 1"/>
                      <p:cNvPicPr>
                        <a:picLocks noChangeAspect="1" noChangeArrowheads="1"/>
                      </p:cNvPicPr>
                      <p:nvPr/>
                    </p:nvPicPr>
                    <p:blipFill>
                      <a:blip r:embed="rId4"/>
                      <a:srcRect/>
                      <a:stretch>
                        <a:fillRect/>
                      </a:stretch>
                    </p:blipFill>
                    <p:spPr bwMode="auto">
                      <a:xfrm>
                        <a:off x="5292080" y="2636912"/>
                        <a:ext cx="206991" cy="194054"/>
                      </a:xfrm>
                      <a:prstGeom prst="rect">
                        <a:avLst/>
                      </a:prstGeom>
                      <a:noFill/>
                    </p:spPr>
                  </p:pic>
                </p:oleObj>
              </mc:Fallback>
            </mc:AlternateContent>
          </a:graphicData>
        </a:graphic>
      </p:graphicFrame>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036298767"/>
              </p:ext>
            </p:extLst>
          </p:nvPr>
        </p:nvGraphicFramePr>
        <p:xfrm>
          <a:off x="5661933" y="2577074"/>
          <a:ext cx="275344" cy="251401"/>
        </p:xfrm>
        <a:graphic>
          <a:graphicData uri="http://schemas.openxmlformats.org/presentationml/2006/ole">
            <mc:AlternateContent xmlns:mc="http://schemas.openxmlformats.org/markup-compatibility/2006">
              <mc:Choice xmlns:v="urn:schemas-microsoft-com:vml" Requires="v">
                <p:oleObj spid="_x0000_s18947" name="公式" r:id="rId5" imgW="215713" imgH="203024" progId="Equation.3">
                  <p:embed/>
                </p:oleObj>
              </mc:Choice>
              <mc:Fallback>
                <p:oleObj name="公式" r:id="rId5" imgW="215713" imgH="203024"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61933" y="2577074"/>
                        <a:ext cx="275344" cy="251401"/>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1835588679"/>
              </p:ext>
            </p:extLst>
          </p:nvPr>
        </p:nvGraphicFramePr>
        <p:xfrm>
          <a:off x="6749210" y="2614668"/>
          <a:ext cx="217579" cy="285572"/>
        </p:xfrm>
        <a:graphic>
          <a:graphicData uri="http://schemas.openxmlformats.org/presentationml/2006/ole">
            <mc:AlternateContent xmlns:mc="http://schemas.openxmlformats.org/markup-compatibility/2006">
              <mc:Choice xmlns:v="urn:schemas-microsoft-com:vml" Requires="v">
                <p:oleObj spid="_x0000_s18948" name="公式" r:id="rId7" imgW="152268" imgH="203024" progId="Equation.3">
                  <p:embed/>
                </p:oleObj>
              </mc:Choice>
              <mc:Fallback>
                <p:oleObj name="公式" r:id="rId7" imgW="152268" imgH="203024"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49210" y="2614668"/>
                        <a:ext cx="217579" cy="285572"/>
                      </a:xfrm>
                      <a:prstGeom prst="rect">
                        <a:avLst/>
                      </a:prstGeom>
                      <a:noFill/>
                    </p:spPr>
                  </p:pic>
                </p:oleObj>
              </mc:Fallback>
            </mc:AlternateContent>
          </a:graphicData>
        </a:graphic>
      </p:graphicFrame>
      <p:sp>
        <p:nvSpPr>
          <p:cNvPr id="9" name="TextBox 8"/>
          <p:cNvSpPr txBox="1"/>
          <p:nvPr/>
        </p:nvSpPr>
        <p:spPr>
          <a:xfrm>
            <a:off x="315144" y="3068960"/>
            <a:ext cx="8208912" cy="923330"/>
          </a:xfrm>
          <a:prstGeom prst="rect">
            <a:avLst/>
          </a:prstGeom>
          <a:noFill/>
        </p:spPr>
        <p:txBody>
          <a:bodyPr wrap="square" rtlCol="0">
            <a:spAutoFit/>
          </a:bodyPr>
          <a:lstStyle/>
          <a:p>
            <a:r>
              <a:rPr lang="zh-CN" altLang="en-US" dirty="0" smtClean="0"/>
              <a:t>（</a:t>
            </a:r>
            <a:r>
              <a:rPr lang="en-US" altLang="zh-CN" dirty="0" smtClean="0"/>
              <a:t>1</a:t>
            </a:r>
            <a:r>
              <a:rPr lang="zh-CN" altLang="en-US" dirty="0"/>
              <a:t>）从风险的定义看，用 </a:t>
            </a:r>
            <a:r>
              <a:rPr lang="zh-CN" altLang="en-US" dirty="0" smtClean="0"/>
              <a:t>    衡量</a:t>
            </a:r>
            <a:r>
              <a:rPr lang="zh-CN" altLang="en-US" dirty="0"/>
              <a:t>风险或作为风险的度量有其合理的一面，它在一定程度上反映了事物不确定性的特征，其具体表现就是变量的波动性特征。用这种方法衡量风险，其中的缺陷也是显而易见的。</a:t>
            </a:r>
          </a:p>
        </p:txBody>
      </p:sp>
      <p:graphicFrame>
        <p:nvGraphicFramePr>
          <p:cNvPr id="13" name="对象 12"/>
          <p:cNvGraphicFramePr>
            <a:graphicFrameLocks noChangeAspect="1"/>
          </p:cNvGraphicFramePr>
          <p:nvPr>
            <p:extLst>
              <p:ext uri="{D42A27DB-BD31-4B8C-83A1-F6EECF244321}">
                <p14:modId xmlns:p14="http://schemas.microsoft.com/office/powerpoint/2010/main" val="645640255"/>
              </p:ext>
            </p:extLst>
          </p:nvPr>
        </p:nvGraphicFramePr>
        <p:xfrm>
          <a:off x="3106737" y="3150497"/>
          <a:ext cx="207963" cy="193675"/>
        </p:xfrm>
        <a:graphic>
          <a:graphicData uri="http://schemas.openxmlformats.org/presentationml/2006/ole">
            <mc:AlternateContent xmlns:mc="http://schemas.openxmlformats.org/markup-compatibility/2006">
              <mc:Choice xmlns:v="urn:schemas-microsoft-com:vml" Requires="v">
                <p:oleObj spid="_x0000_s18949" name="公式" r:id="rId9" imgW="152280" imgH="139680" progId="Equation.3">
                  <p:embed/>
                </p:oleObj>
              </mc:Choice>
              <mc:Fallback>
                <p:oleObj name="公式" r:id="rId9" imgW="152280" imgH="139680" progId="Equation.3">
                  <p:embed/>
                  <p:pic>
                    <p:nvPicPr>
                      <p:cNvPr id="0" name="对象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06737" y="3150497"/>
                        <a:ext cx="207963"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Box 20"/>
          <p:cNvSpPr txBox="1"/>
          <p:nvPr/>
        </p:nvSpPr>
        <p:spPr>
          <a:xfrm>
            <a:off x="376038" y="3906661"/>
            <a:ext cx="8208912" cy="923330"/>
          </a:xfrm>
          <a:prstGeom prst="rect">
            <a:avLst/>
          </a:prstGeom>
          <a:noFill/>
        </p:spPr>
        <p:txBody>
          <a:bodyPr wrap="square" rtlCol="0">
            <a:spAutoFit/>
          </a:bodyPr>
          <a:lstStyle/>
          <a:p>
            <a:r>
              <a:rPr lang="zh-CN" altLang="en-US" dirty="0"/>
              <a:t>（</a:t>
            </a:r>
            <a:r>
              <a:rPr lang="en-US" altLang="zh-CN" dirty="0" smtClean="0"/>
              <a:t>2</a:t>
            </a:r>
            <a:r>
              <a:rPr lang="zh-CN" altLang="en-US" dirty="0" smtClean="0"/>
              <a:t>） 值</a:t>
            </a:r>
            <a:r>
              <a:rPr lang="zh-CN" altLang="en-US" dirty="0"/>
              <a:t>所包含的经济内容主要是反映</a:t>
            </a:r>
            <a:r>
              <a:rPr lang="zh-CN" altLang="en-US" dirty="0" smtClean="0"/>
              <a:t>了资产</a:t>
            </a:r>
            <a:r>
              <a:rPr lang="zh-CN" altLang="en-US" dirty="0"/>
              <a:t>与市场资产组合的相互关系</a:t>
            </a:r>
            <a:r>
              <a:rPr lang="zh-CN" altLang="en-US" dirty="0" smtClean="0"/>
              <a:t>，  即</a:t>
            </a:r>
            <a:r>
              <a:rPr lang="zh-CN" altLang="en-US" dirty="0"/>
              <a:t>与市场资产组合相比。然而，当投资者以不同价格购买同种资产时，所面临的风险肯定是不同的，购买价格越高，风险就越大，这是显而易见的。</a:t>
            </a:r>
          </a:p>
        </p:txBody>
      </p:sp>
      <p:sp>
        <p:nvSpPr>
          <p:cNvPr id="17" name="Rectangle 3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8" name="对象 17"/>
          <p:cNvGraphicFramePr>
            <a:graphicFrameLocks noChangeAspect="1"/>
          </p:cNvGraphicFramePr>
          <p:nvPr>
            <p:extLst>
              <p:ext uri="{D42A27DB-BD31-4B8C-83A1-F6EECF244321}">
                <p14:modId xmlns:p14="http://schemas.microsoft.com/office/powerpoint/2010/main" val="2549807235"/>
              </p:ext>
            </p:extLst>
          </p:nvPr>
        </p:nvGraphicFramePr>
        <p:xfrm>
          <a:off x="865764" y="3917547"/>
          <a:ext cx="252186" cy="330994"/>
        </p:xfrm>
        <a:graphic>
          <a:graphicData uri="http://schemas.openxmlformats.org/presentationml/2006/ole">
            <mc:AlternateContent xmlns:mc="http://schemas.openxmlformats.org/markup-compatibility/2006">
              <mc:Choice xmlns:v="urn:schemas-microsoft-com:vml" Requires="v">
                <p:oleObj spid="_x0000_s18950" name="公式" r:id="rId11" imgW="152268" imgH="203024" progId="Equation.3">
                  <p:embed/>
                </p:oleObj>
              </mc:Choice>
              <mc:Fallback>
                <p:oleObj name="公式" r:id="rId11" imgW="152268" imgH="203024" progId="Equation.3">
                  <p:embed/>
                  <p:pic>
                    <p:nvPicPr>
                      <p:cNvPr id="0" name="Object 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65764" y="3917547"/>
                        <a:ext cx="252186" cy="330994"/>
                      </a:xfrm>
                      <a:prstGeom prst="rect">
                        <a:avLst/>
                      </a:prstGeom>
                      <a:noFill/>
                    </p:spPr>
                  </p:pic>
                </p:oleObj>
              </mc:Fallback>
            </mc:AlternateContent>
          </a:graphicData>
        </a:graphic>
      </p:graphicFrame>
      <p:sp>
        <p:nvSpPr>
          <p:cNvPr id="30" name="TextBox 29"/>
          <p:cNvSpPr txBox="1"/>
          <p:nvPr/>
        </p:nvSpPr>
        <p:spPr>
          <a:xfrm>
            <a:off x="371118" y="4767069"/>
            <a:ext cx="8208912" cy="1477328"/>
          </a:xfrm>
          <a:prstGeom prst="rect">
            <a:avLst/>
          </a:prstGeom>
          <a:noFill/>
        </p:spPr>
        <p:txBody>
          <a:bodyPr wrap="square" rtlCol="0">
            <a:spAutoFit/>
          </a:bodyPr>
          <a:lstStyle/>
          <a:p>
            <a:r>
              <a:rPr lang="zh-CN" altLang="en-US" dirty="0" smtClean="0"/>
              <a:t>（</a:t>
            </a:r>
            <a:r>
              <a:rPr lang="en-US" altLang="zh-CN" dirty="0" smtClean="0"/>
              <a:t>3</a:t>
            </a:r>
            <a:r>
              <a:rPr lang="zh-CN" altLang="en-US" dirty="0"/>
              <a:t>）</a:t>
            </a:r>
            <a:r>
              <a:rPr lang="zh-CN" altLang="zh-CN" dirty="0" smtClean="0"/>
              <a:t>范围法</a:t>
            </a:r>
            <a:r>
              <a:rPr lang="zh-CN" altLang="zh-CN" dirty="0"/>
              <a:t>衡量风险，仅仅只考虑最大与最小收益两个极端情况，这种处理方法实际上是将最有利的结果和最坏的结果同等地以</a:t>
            </a:r>
            <a:r>
              <a:rPr lang="en-US" altLang="zh-CN" dirty="0"/>
              <a:t>50%</a:t>
            </a:r>
            <a:r>
              <a:rPr lang="zh-CN" altLang="zh-CN" dirty="0"/>
              <a:t>概率对待，然而，现实经济活动中最有利结果和最坏结果出现的概率常常是比较小的，并且人们在获得新的信息后，经常会调整其行动，很少有人坐等最坏结果的出现，对待风险的这种处理实质上会夸大</a:t>
            </a:r>
            <a:r>
              <a:rPr lang="zh-CN" altLang="zh-CN" dirty="0" smtClean="0"/>
              <a:t>风险</a:t>
            </a:r>
            <a:r>
              <a:rPr lang="zh-CN" altLang="en-US" dirty="0" smtClean="0"/>
              <a:t>。</a:t>
            </a:r>
            <a:endParaRPr lang="zh-CN" altLang="en-US" dirty="0"/>
          </a:p>
        </p:txBody>
      </p:sp>
    </p:spTree>
    <p:extLst>
      <p:ext uri="{BB962C8B-B14F-4D97-AF65-F5344CB8AC3E}">
        <p14:creationId xmlns:p14="http://schemas.microsoft.com/office/powerpoint/2010/main" val="28066569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descr="10%"/>
          <p:cNvSpPr>
            <a:spLocks noGrp="1" noChangeArrowheads="1"/>
          </p:cNvSpPr>
          <p:nvPr>
            <p:ph type="title"/>
          </p:nvPr>
        </p:nvSpPr>
        <p:spPr>
          <a:xfrm>
            <a:off x="838200" y="919163"/>
            <a:ext cx="6019800" cy="493613"/>
          </a:xfrm>
        </p:spPr>
        <p:txBody>
          <a:bodyPr/>
          <a:lstStyle/>
          <a:p>
            <a:pPr>
              <a:defRPr/>
            </a:pPr>
            <a:r>
              <a:rPr lang="zh-CN" altLang="en-US" sz="2800" b="0" dirty="0" smtClean="0">
                <a:effectLst>
                  <a:outerShdw blurRad="38100" dist="38100" dir="2700000" algn="tl">
                    <a:srgbClr val="C0C0C0"/>
                  </a:outerShdw>
                </a:effectLst>
                <a:latin typeface="+mj-ea"/>
              </a:rPr>
              <a:t>第二节  风险的度量</a:t>
            </a:r>
            <a:endParaRPr lang="zh-CN" altLang="zh-CN" sz="2800" b="0" dirty="0">
              <a:latin typeface="+mj-ea"/>
            </a:endParaRPr>
          </a:p>
        </p:txBody>
      </p:sp>
      <p:sp>
        <p:nvSpPr>
          <p:cNvPr id="22543" name="Text Box 16"/>
          <p:cNvSpPr txBox="1">
            <a:spLocks noChangeArrowheads="1"/>
          </p:cNvSpPr>
          <p:nvPr/>
        </p:nvSpPr>
        <p:spPr bwMode="auto">
          <a:xfrm>
            <a:off x="838200" y="457200"/>
            <a:ext cx="7620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800">
                <a:solidFill>
                  <a:schemeClr val="tx1"/>
                </a:solidFill>
                <a:latin typeface="Arial" charset="0"/>
                <a:ea typeface="宋体" charset="-122"/>
              </a:defRPr>
            </a:lvl1pPr>
            <a:lvl2pPr marL="742950" indent="-285750" eaLnBrk="0" hangingPunct="0">
              <a:defRPr sz="4800">
                <a:solidFill>
                  <a:schemeClr val="tx1"/>
                </a:solidFill>
                <a:latin typeface="Arial" charset="0"/>
                <a:ea typeface="宋体" charset="-122"/>
              </a:defRPr>
            </a:lvl2pPr>
            <a:lvl3pPr marL="1143000" indent="-228600" eaLnBrk="0" hangingPunct="0">
              <a:defRPr sz="4800">
                <a:solidFill>
                  <a:schemeClr val="tx1"/>
                </a:solidFill>
                <a:latin typeface="Arial" charset="0"/>
                <a:ea typeface="宋体" charset="-122"/>
              </a:defRPr>
            </a:lvl3pPr>
            <a:lvl4pPr marL="1600200" indent="-228600" eaLnBrk="0" hangingPunct="0">
              <a:defRPr sz="4800">
                <a:solidFill>
                  <a:schemeClr val="tx1"/>
                </a:solidFill>
                <a:latin typeface="Arial" charset="0"/>
                <a:ea typeface="宋体" charset="-122"/>
              </a:defRPr>
            </a:lvl4pPr>
            <a:lvl5pPr marL="2057400" indent="-228600" eaLnBrk="0" hangingPunct="0">
              <a:defRPr sz="4800">
                <a:solidFill>
                  <a:schemeClr val="tx1"/>
                </a:solidFill>
                <a:latin typeface="Arial" charset="0"/>
                <a:ea typeface="宋体" charset="-122"/>
              </a:defRPr>
            </a:lvl5pPr>
            <a:lvl6pPr marL="2514600" indent="-228600" eaLnBrk="0" fontAlgn="base" hangingPunct="0">
              <a:spcBef>
                <a:spcPct val="0"/>
              </a:spcBef>
              <a:spcAft>
                <a:spcPct val="0"/>
              </a:spcAft>
              <a:defRPr sz="4800">
                <a:solidFill>
                  <a:schemeClr val="tx1"/>
                </a:solidFill>
                <a:latin typeface="Arial" charset="0"/>
                <a:ea typeface="宋体" charset="-122"/>
              </a:defRPr>
            </a:lvl6pPr>
            <a:lvl7pPr marL="2971800" indent="-228600" eaLnBrk="0" fontAlgn="base" hangingPunct="0">
              <a:spcBef>
                <a:spcPct val="0"/>
              </a:spcBef>
              <a:spcAft>
                <a:spcPct val="0"/>
              </a:spcAft>
              <a:defRPr sz="4800">
                <a:solidFill>
                  <a:schemeClr val="tx1"/>
                </a:solidFill>
                <a:latin typeface="Arial" charset="0"/>
                <a:ea typeface="宋体" charset="-122"/>
              </a:defRPr>
            </a:lvl7pPr>
            <a:lvl8pPr marL="3429000" indent="-228600" eaLnBrk="0" fontAlgn="base" hangingPunct="0">
              <a:spcBef>
                <a:spcPct val="0"/>
              </a:spcBef>
              <a:spcAft>
                <a:spcPct val="0"/>
              </a:spcAft>
              <a:defRPr sz="4800">
                <a:solidFill>
                  <a:schemeClr val="tx1"/>
                </a:solidFill>
                <a:latin typeface="Arial" charset="0"/>
                <a:ea typeface="宋体" charset="-122"/>
              </a:defRPr>
            </a:lvl8pPr>
            <a:lvl9pPr marL="3886200" indent="-228600" eaLnBrk="0" fontAlgn="base" hangingPunct="0">
              <a:spcBef>
                <a:spcPct val="0"/>
              </a:spcBef>
              <a:spcAft>
                <a:spcPct val="0"/>
              </a:spcAft>
              <a:defRPr sz="4800">
                <a:solidFill>
                  <a:schemeClr val="tx1"/>
                </a:solidFill>
                <a:latin typeface="Arial" charset="0"/>
                <a:ea typeface="宋体" charset="-122"/>
              </a:defRPr>
            </a:lvl9pPr>
          </a:lstStyle>
          <a:p>
            <a:pPr algn="ctr" fontAlgn="base">
              <a:spcBef>
                <a:spcPct val="50000"/>
              </a:spcBef>
              <a:spcAft>
                <a:spcPct val="0"/>
              </a:spcAft>
              <a:buClr>
                <a:srgbClr val="FFFF66"/>
              </a:buClr>
              <a:buFont typeface="Wingdings" pitchFamily="2" charset="2"/>
              <a:buNone/>
            </a:pPr>
            <a:r>
              <a:rPr lang="zh-CN" altLang="en-US" sz="2400" b="1" dirty="0" smtClean="0">
                <a:solidFill>
                  <a:srgbClr val="0033CC"/>
                </a:solidFill>
              </a:rPr>
              <a:t>第二章</a:t>
            </a:r>
            <a:r>
              <a:rPr lang="zh-CN" altLang="en-US" sz="2400" b="1" dirty="0" smtClean="0">
                <a:solidFill>
                  <a:srgbClr val="0033CC"/>
                </a:solidFill>
                <a:latin typeface="华文中宋" pitchFamily="2" charset="-122"/>
                <a:ea typeface="华文中宋" pitchFamily="2" charset="-122"/>
              </a:rPr>
              <a:t>  </a:t>
            </a:r>
            <a:r>
              <a:rPr lang="zh-CN" altLang="en-US" sz="2400" b="1" dirty="0" smtClean="0">
                <a:solidFill>
                  <a:srgbClr val="0033CC"/>
                </a:solidFill>
              </a:rPr>
              <a:t>风险偏好及选择</a:t>
            </a:r>
            <a:endParaRPr lang="zh-CN" altLang="en-US" sz="2400" dirty="0" smtClean="0">
              <a:solidFill>
                <a:srgbClr val="0033CC"/>
              </a:solidFill>
              <a:latin typeface="华文中宋" pitchFamily="2" charset="-122"/>
              <a:ea typeface="华文中宋" pitchFamily="2" charset="-122"/>
            </a:endParaRPr>
          </a:p>
        </p:txBody>
      </p:sp>
      <p:sp>
        <p:nvSpPr>
          <p:cNvPr id="4" name="TextBox 3"/>
          <p:cNvSpPr txBox="1"/>
          <p:nvPr/>
        </p:nvSpPr>
        <p:spPr>
          <a:xfrm>
            <a:off x="467544" y="2062162"/>
            <a:ext cx="8496944" cy="2246769"/>
          </a:xfrm>
          <a:prstGeom prst="rect">
            <a:avLst/>
          </a:prstGeom>
          <a:noFill/>
        </p:spPr>
        <p:txBody>
          <a:bodyPr wrap="square" rtlCol="0">
            <a:spAutoFit/>
          </a:bodyPr>
          <a:lstStyle/>
          <a:p>
            <a:r>
              <a:rPr lang="zh-CN" altLang="en-US" sz="2000" dirty="0" smtClean="0"/>
              <a:t>      依据</a:t>
            </a:r>
            <a:r>
              <a:rPr lang="zh-CN" altLang="en-US" sz="2000" dirty="0"/>
              <a:t>风险是由于不确定性的存在给行为人带来可能损失之原意，一种更客观的度量方式可以是，先将状态空间划分为有利状态空间 </a:t>
            </a:r>
            <a:r>
              <a:rPr lang="zh-CN" altLang="en-US" sz="2000" dirty="0" smtClean="0"/>
              <a:t>   和</a:t>
            </a:r>
            <a:r>
              <a:rPr lang="zh-CN" altLang="en-US" sz="2000" dirty="0"/>
              <a:t>不利状态空间 </a:t>
            </a:r>
            <a:r>
              <a:rPr lang="zh-CN" altLang="en-US" sz="2000" dirty="0" smtClean="0"/>
              <a:t>    ，                 （   为</a:t>
            </a:r>
            <a:r>
              <a:rPr lang="zh-CN" altLang="en-US" sz="2000" dirty="0"/>
              <a:t>状态空间）且 </a:t>
            </a:r>
            <a:r>
              <a:rPr lang="zh-CN" altLang="en-US" sz="2000" dirty="0" smtClean="0"/>
              <a:t>                 ，</a:t>
            </a:r>
            <a:r>
              <a:rPr lang="zh-CN" altLang="en-US" sz="2000" dirty="0"/>
              <a:t>由 </a:t>
            </a:r>
            <a:r>
              <a:rPr lang="zh-CN" altLang="en-US" sz="2000" dirty="0" smtClean="0"/>
              <a:t>   之</a:t>
            </a:r>
            <a:r>
              <a:rPr lang="zh-CN" altLang="en-US" sz="2000" dirty="0"/>
              <a:t>定义知，无论随机变量 </a:t>
            </a:r>
            <a:r>
              <a:rPr lang="en-US" altLang="zh-CN" sz="2000" dirty="0" smtClean="0"/>
              <a:t>b</a:t>
            </a:r>
            <a:r>
              <a:rPr lang="zh-CN" altLang="en-US" sz="2000" dirty="0" smtClean="0"/>
              <a:t>取</a:t>
            </a:r>
            <a:r>
              <a:rPr lang="zh-CN" altLang="en-US" sz="2000" dirty="0"/>
              <a:t>何值，只要 </a:t>
            </a:r>
            <a:r>
              <a:rPr lang="zh-CN" altLang="en-US" sz="2000" dirty="0" smtClean="0"/>
              <a:t>            ，       （</a:t>
            </a:r>
            <a:r>
              <a:rPr lang="zh-CN" altLang="en-US" sz="2000" dirty="0"/>
              <a:t>其中 </a:t>
            </a:r>
            <a:r>
              <a:rPr lang="zh-CN" altLang="en-US" sz="2000" dirty="0" smtClean="0"/>
              <a:t>    为</a:t>
            </a:r>
            <a:r>
              <a:rPr lang="zh-CN" altLang="en-US" sz="2000" dirty="0"/>
              <a:t>状态 </a:t>
            </a:r>
            <a:r>
              <a:rPr lang="en-US" altLang="zh-CN" sz="2000" dirty="0" smtClean="0"/>
              <a:t>b</a:t>
            </a:r>
            <a:r>
              <a:rPr lang="zh-CN" altLang="en-US" sz="2000" dirty="0" smtClean="0"/>
              <a:t>决定</a:t>
            </a:r>
            <a:r>
              <a:rPr lang="zh-CN" altLang="en-US" sz="2000" dirty="0"/>
              <a:t>的收益率），此意味着行为人就不会有损失。当 </a:t>
            </a:r>
            <a:r>
              <a:rPr lang="zh-CN" altLang="en-US" sz="2000" dirty="0" smtClean="0"/>
              <a:t>           时</a:t>
            </a:r>
            <a:r>
              <a:rPr lang="zh-CN" altLang="en-US" sz="2000" dirty="0"/>
              <a:t>，表明无论出现什么状态，行为人都能获得大于</a:t>
            </a:r>
            <a:r>
              <a:rPr lang="en-US" altLang="zh-CN" sz="2000" dirty="0"/>
              <a:t>0</a:t>
            </a:r>
            <a:r>
              <a:rPr lang="zh-CN" altLang="en-US" sz="2000" dirty="0"/>
              <a:t>的收益，此时风险为</a:t>
            </a:r>
            <a:r>
              <a:rPr lang="en-US" altLang="zh-CN" sz="2000" dirty="0"/>
              <a:t>0</a:t>
            </a:r>
            <a:r>
              <a:rPr lang="zh-CN" altLang="en-US" sz="2000" dirty="0"/>
              <a:t>，反过来说就是，</a:t>
            </a:r>
            <a:r>
              <a:rPr lang="zh-CN" altLang="en-US" sz="2000" dirty="0" smtClean="0"/>
              <a:t>只有当                                            非空时 ，</a:t>
            </a:r>
            <a:r>
              <a:rPr lang="zh-CN" altLang="en-US" sz="2000" dirty="0"/>
              <a:t>行为人才面临风险，风险的大小可定义</a:t>
            </a:r>
            <a:r>
              <a:rPr lang="zh-CN" altLang="en-US" sz="2000" dirty="0" smtClean="0"/>
              <a:t>为：</a:t>
            </a:r>
            <a:endParaRPr lang="zh-CN" altLang="zh-CN" sz="2000" dirty="0"/>
          </a:p>
        </p:txBody>
      </p:sp>
      <p:sp>
        <p:nvSpPr>
          <p:cNvPr id="22" name="Text Box 9"/>
          <p:cNvSpPr txBox="1">
            <a:spLocks noChangeArrowheads="1"/>
          </p:cNvSpPr>
          <p:nvPr/>
        </p:nvSpPr>
        <p:spPr bwMode="auto">
          <a:xfrm>
            <a:off x="990600" y="1600200"/>
            <a:ext cx="3810000" cy="461963"/>
          </a:xfrm>
          <a:prstGeom prst="rect">
            <a:avLst/>
          </a:prstGeom>
          <a:noFill/>
          <a:ln w="9525">
            <a:noFill/>
            <a:miter lim="800000"/>
            <a:headEnd/>
            <a:tailEnd/>
          </a:ln>
          <a:effectLst/>
        </p:spPr>
        <p:txBody>
          <a:bodyPr>
            <a:spAutoFit/>
          </a:bodyPr>
          <a:lstStyle/>
          <a:p>
            <a:pPr eaLnBrk="0" hangingPunct="0">
              <a:spcBef>
                <a:spcPct val="50000"/>
              </a:spcBef>
              <a:buClr>
                <a:srgbClr val="000000"/>
              </a:buClr>
              <a:buFont typeface="Wingdings" pitchFamily="2" charset="2"/>
              <a:buChar char="v"/>
              <a:defRPr/>
            </a:pPr>
            <a:r>
              <a:rPr lang="zh-CN" altLang="zh-CN" sz="2400" dirty="0">
                <a:solidFill>
                  <a:srgbClr val="000000"/>
                </a:solidFill>
                <a:latin typeface="华文中宋"/>
                <a:ea typeface="华文中宋"/>
              </a:rPr>
              <a:t> </a:t>
            </a:r>
            <a:r>
              <a:rPr lang="zh-CN" altLang="en-US" sz="2400" dirty="0" smtClean="0">
                <a:solidFill>
                  <a:srgbClr val="000000"/>
                </a:solidFill>
                <a:latin typeface="华文中宋"/>
                <a:ea typeface="华文中宋"/>
              </a:rPr>
              <a:t>风险的</a:t>
            </a:r>
            <a:r>
              <a:rPr lang="zh-CN" altLang="en-US" sz="2400" dirty="0">
                <a:solidFill>
                  <a:srgbClr val="000000"/>
                </a:solidFill>
                <a:latin typeface="华文中宋"/>
                <a:ea typeface="华文中宋"/>
              </a:rPr>
              <a:t>度量</a:t>
            </a: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210289272"/>
              </p:ext>
            </p:extLst>
          </p:nvPr>
        </p:nvGraphicFramePr>
        <p:xfrm>
          <a:off x="7164288" y="2420888"/>
          <a:ext cx="324277" cy="281980"/>
        </p:xfrm>
        <a:graphic>
          <a:graphicData uri="http://schemas.openxmlformats.org/presentationml/2006/ole">
            <mc:AlternateContent xmlns:mc="http://schemas.openxmlformats.org/markup-compatibility/2006">
              <mc:Choice xmlns:v="urn:schemas-microsoft-com:vml" Requires="v">
                <p:oleObj spid="_x0000_s33124" name="公式" r:id="rId3" imgW="215713" imgH="190335" progId="Equation.3">
                  <p:embed/>
                </p:oleObj>
              </mc:Choice>
              <mc:Fallback>
                <p:oleObj name="公式" r:id="rId3" imgW="215713" imgH="190335"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288" y="2420888"/>
                        <a:ext cx="324277" cy="281980"/>
                      </a:xfrm>
                      <a:prstGeom prst="rect">
                        <a:avLst/>
                      </a:prstGeom>
                      <a:noFill/>
                    </p:spPr>
                  </p:pic>
                </p:oleObj>
              </mc:Fallback>
            </mc:AlternateContent>
          </a:graphicData>
        </a:graphic>
      </p:graphicFrame>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658096266"/>
              </p:ext>
            </p:extLst>
          </p:nvPr>
        </p:nvGraphicFramePr>
        <p:xfrm>
          <a:off x="1094519" y="2735467"/>
          <a:ext cx="325561" cy="283097"/>
        </p:xfrm>
        <a:graphic>
          <a:graphicData uri="http://schemas.openxmlformats.org/presentationml/2006/ole">
            <mc:AlternateContent xmlns:mc="http://schemas.openxmlformats.org/markup-compatibility/2006">
              <mc:Choice xmlns:v="urn:schemas-microsoft-com:vml" Requires="v">
                <p:oleObj spid="_x0000_s33125" name="公式" r:id="rId5" imgW="215713" imgH="190335" progId="Equation.3">
                  <p:embed/>
                </p:oleObj>
              </mc:Choice>
              <mc:Fallback>
                <p:oleObj name="公式" r:id="rId5" imgW="215713" imgH="190335"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4519" y="2735467"/>
                        <a:ext cx="325561" cy="283097"/>
                      </a:xfrm>
                      <a:prstGeom prst="rect">
                        <a:avLst/>
                      </a:prstGeom>
                      <a:noFill/>
                    </p:spPr>
                  </p:pic>
                </p:oleObj>
              </mc:Fallback>
            </mc:AlternateContent>
          </a:graphicData>
        </a:graphic>
      </p:graphicFrame>
      <p:sp>
        <p:nvSpPr>
          <p:cNvPr id="7"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3481510864"/>
              </p:ext>
            </p:extLst>
          </p:nvPr>
        </p:nvGraphicFramePr>
        <p:xfrm>
          <a:off x="1592745" y="2708920"/>
          <a:ext cx="1302855" cy="340519"/>
        </p:xfrm>
        <a:graphic>
          <a:graphicData uri="http://schemas.openxmlformats.org/presentationml/2006/ole">
            <mc:AlternateContent xmlns:mc="http://schemas.openxmlformats.org/markup-compatibility/2006">
              <mc:Choice xmlns:v="urn:schemas-microsoft-com:vml" Requires="v">
                <p:oleObj spid="_x0000_s33126" name="公式" r:id="rId7" imgW="837836" imgH="215806" progId="Equation.3">
                  <p:embed/>
                </p:oleObj>
              </mc:Choice>
              <mc:Fallback>
                <p:oleObj name="公式" r:id="rId7" imgW="837836" imgH="215806"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92745" y="2708920"/>
                        <a:ext cx="1302855" cy="340519"/>
                      </a:xfrm>
                      <a:prstGeom prst="rect">
                        <a:avLst/>
                      </a:prstGeom>
                      <a:noFill/>
                    </p:spPr>
                  </p:pic>
                </p:oleObj>
              </mc:Fallback>
            </mc:AlternateContent>
          </a:graphicData>
        </a:graphic>
      </p:graphicFrame>
      <p:sp>
        <p:nvSpPr>
          <p:cNvPr id="9"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708900032"/>
              </p:ext>
            </p:extLst>
          </p:nvPr>
        </p:nvGraphicFramePr>
        <p:xfrm>
          <a:off x="3059832" y="2708920"/>
          <a:ext cx="252762" cy="268560"/>
        </p:xfrm>
        <a:graphic>
          <a:graphicData uri="http://schemas.openxmlformats.org/presentationml/2006/ole">
            <mc:AlternateContent xmlns:mc="http://schemas.openxmlformats.org/markup-compatibility/2006">
              <mc:Choice xmlns:v="urn:schemas-microsoft-com:vml" Requires="v">
                <p:oleObj spid="_x0000_s33127" r:id="rId9" imgW="152268" imgH="164957" progId="Equation.3">
                  <p:embed/>
                </p:oleObj>
              </mc:Choice>
              <mc:Fallback>
                <p:oleObj r:id="rId9" imgW="152268" imgH="164957"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59832" y="2708920"/>
                        <a:ext cx="252762" cy="268560"/>
                      </a:xfrm>
                      <a:prstGeom prst="rect">
                        <a:avLst/>
                      </a:prstGeom>
                      <a:noFill/>
                    </p:spPr>
                  </p:pic>
                </p:oleObj>
              </mc:Fallback>
            </mc:AlternateContent>
          </a:graphicData>
        </a:graphic>
      </p:graphicFrame>
      <p:sp>
        <p:nvSpPr>
          <p:cNvPr id="11"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2" name="对象 11"/>
          <p:cNvGraphicFramePr>
            <a:graphicFrameLocks noChangeAspect="1"/>
          </p:cNvGraphicFramePr>
          <p:nvPr>
            <p:extLst>
              <p:ext uri="{D42A27DB-BD31-4B8C-83A1-F6EECF244321}">
                <p14:modId xmlns:p14="http://schemas.microsoft.com/office/powerpoint/2010/main" val="3973816042"/>
              </p:ext>
            </p:extLst>
          </p:nvPr>
        </p:nvGraphicFramePr>
        <p:xfrm>
          <a:off x="5148064" y="2708920"/>
          <a:ext cx="1224136" cy="316350"/>
        </p:xfrm>
        <a:graphic>
          <a:graphicData uri="http://schemas.openxmlformats.org/presentationml/2006/ole">
            <mc:AlternateContent xmlns:mc="http://schemas.openxmlformats.org/markup-compatibility/2006">
              <mc:Choice xmlns:v="urn:schemas-microsoft-com:vml" Requires="v">
                <p:oleObj spid="_x0000_s33128" name="公式" r:id="rId11" imgW="850531" imgH="215806" progId="Equation.3">
                  <p:embed/>
                </p:oleObj>
              </mc:Choice>
              <mc:Fallback>
                <p:oleObj name="公式" r:id="rId11" imgW="850531" imgH="215806"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48064" y="2708920"/>
                        <a:ext cx="1224136" cy="316350"/>
                      </a:xfrm>
                      <a:prstGeom prst="rect">
                        <a:avLst/>
                      </a:prstGeom>
                      <a:noFill/>
                    </p:spPr>
                  </p:pic>
                </p:oleObj>
              </mc:Fallback>
            </mc:AlternateContent>
          </a:graphicData>
        </a:graphic>
      </p:graphicFrame>
      <p:sp>
        <p:nvSpPr>
          <p:cNvPr id="13"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5" name="对象 14"/>
          <p:cNvGraphicFramePr>
            <a:graphicFrameLocks noChangeAspect="1"/>
          </p:cNvGraphicFramePr>
          <p:nvPr>
            <p:extLst>
              <p:ext uri="{D42A27DB-BD31-4B8C-83A1-F6EECF244321}">
                <p14:modId xmlns:p14="http://schemas.microsoft.com/office/powerpoint/2010/main" val="2593079389"/>
              </p:ext>
            </p:extLst>
          </p:nvPr>
        </p:nvGraphicFramePr>
        <p:xfrm>
          <a:off x="6858125" y="2708920"/>
          <a:ext cx="323850" cy="282575"/>
        </p:xfrm>
        <a:graphic>
          <a:graphicData uri="http://schemas.openxmlformats.org/presentationml/2006/ole">
            <mc:AlternateContent xmlns:mc="http://schemas.openxmlformats.org/markup-compatibility/2006">
              <mc:Choice xmlns:v="urn:schemas-microsoft-com:vml" Requires="v">
                <p:oleObj spid="_x0000_s33129" name="公式" r:id="rId13" imgW="215713" imgH="190335" progId="Equation.3">
                  <p:embed/>
                </p:oleObj>
              </mc:Choice>
              <mc:Fallback>
                <p:oleObj name="公式" r:id="rId13" imgW="215713" imgH="190335" progId="Equation.3">
                  <p:embed/>
                  <p:pic>
                    <p:nvPicPr>
                      <p:cNvPr id="0" name="对象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125" y="2708920"/>
                        <a:ext cx="32385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7" name="对象 16"/>
          <p:cNvGraphicFramePr>
            <a:graphicFrameLocks noChangeAspect="1"/>
          </p:cNvGraphicFramePr>
          <p:nvPr>
            <p:extLst>
              <p:ext uri="{D42A27DB-BD31-4B8C-83A1-F6EECF244321}">
                <p14:modId xmlns:p14="http://schemas.microsoft.com/office/powerpoint/2010/main" val="2061070367"/>
              </p:ext>
            </p:extLst>
          </p:nvPr>
        </p:nvGraphicFramePr>
        <p:xfrm>
          <a:off x="3567831" y="3051056"/>
          <a:ext cx="851769" cy="268980"/>
        </p:xfrm>
        <a:graphic>
          <a:graphicData uri="http://schemas.openxmlformats.org/presentationml/2006/ole">
            <mc:AlternateContent xmlns:mc="http://schemas.openxmlformats.org/markup-compatibility/2006">
              <mc:Choice xmlns:v="urn:schemas-microsoft-com:vml" Requires="v">
                <p:oleObj spid="_x0000_s33130" name="公式" r:id="rId14" imgW="431613" imgH="203112" progId="Equation.3">
                  <p:embed/>
                </p:oleObj>
              </mc:Choice>
              <mc:Fallback>
                <p:oleObj name="公式" r:id="rId14" imgW="431613" imgH="203112" progId="Equation.3">
                  <p:embed/>
                  <p:pic>
                    <p:nvPicPr>
                      <p:cNvPr id="0" name="Object 1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567831" y="3051056"/>
                        <a:ext cx="851769" cy="268980"/>
                      </a:xfrm>
                      <a:prstGeom prst="rect">
                        <a:avLst/>
                      </a:prstGeom>
                      <a:noFill/>
                    </p:spPr>
                  </p:pic>
                </p:oleObj>
              </mc:Fallback>
            </mc:AlternateContent>
          </a:graphicData>
        </a:graphic>
      </p:graphicFrame>
      <p:sp>
        <p:nvSpPr>
          <p:cNvPr id="18"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9" name="对象 18"/>
          <p:cNvGraphicFramePr>
            <a:graphicFrameLocks noChangeAspect="1"/>
          </p:cNvGraphicFramePr>
          <p:nvPr>
            <p:extLst>
              <p:ext uri="{D42A27DB-BD31-4B8C-83A1-F6EECF244321}">
                <p14:modId xmlns:p14="http://schemas.microsoft.com/office/powerpoint/2010/main" val="3297495450"/>
              </p:ext>
            </p:extLst>
          </p:nvPr>
        </p:nvGraphicFramePr>
        <p:xfrm>
          <a:off x="4572000" y="3039793"/>
          <a:ext cx="763465" cy="291505"/>
        </p:xfrm>
        <a:graphic>
          <a:graphicData uri="http://schemas.openxmlformats.org/presentationml/2006/ole">
            <mc:AlternateContent xmlns:mc="http://schemas.openxmlformats.org/markup-compatibility/2006">
              <mc:Choice xmlns:v="urn:schemas-microsoft-com:vml" Requires="v">
                <p:oleObj spid="_x0000_s33131" name="公式" r:id="rId16" imgW="520474" imgH="203112" progId="Equation.3">
                  <p:embed/>
                </p:oleObj>
              </mc:Choice>
              <mc:Fallback>
                <p:oleObj name="公式" r:id="rId16" imgW="520474" imgH="203112" progId="Equation.3">
                  <p:embed/>
                  <p:pic>
                    <p:nvPicPr>
                      <p:cNvPr id="0" name="Object 1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572000" y="3039793"/>
                        <a:ext cx="763465" cy="291505"/>
                      </a:xfrm>
                      <a:prstGeom prst="rect">
                        <a:avLst/>
                      </a:prstGeom>
                      <a:noFill/>
                    </p:spPr>
                  </p:pic>
                </p:oleObj>
              </mc:Fallback>
            </mc:AlternateContent>
          </a:graphicData>
        </a:graphic>
      </p:graphicFrame>
      <p:sp>
        <p:nvSpPr>
          <p:cNvPr id="20"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1" name="对象 20"/>
          <p:cNvGraphicFramePr>
            <a:graphicFrameLocks noChangeAspect="1"/>
          </p:cNvGraphicFramePr>
          <p:nvPr>
            <p:extLst>
              <p:ext uri="{D42A27DB-BD31-4B8C-83A1-F6EECF244321}">
                <p14:modId xmlns:p14="http://schemas.microsoft.com/office/powerpoint/2010/main" val="917891332"/>
              </p:ext>
            </p:extLst>
          </p:nvPr>
        </p:nvGraphicFramePr>
        <p:xfrm>
          <a:off x="5940152" y="3037998"/>
          <a:ext cx="435617" cy="295095"/>
        </p:xfrm>
        <a:graphic>
          <a:graphicData uri="http://schemas.openxmlformats.org/presentationml/2006/ole">
            <mc:AlternateContent xmlns:mc="http://schemas.openxmlformats.org/markup-compatibility/2006">
              <mc:Choice xmlns:v="urn:schemas-microsoft-com:vml" Requires="v">
                <p:oleObj spid="_x0000_s33132" name="公式" r:id="rId18" imgW="291973" imgH="203112" progId="Equation.3">
                  <p:embed/>
                </p:oleObj>
              </mc:Choice>
              <mc:Fallback>
                <p:oleObj name="公式" r:id="rId18" imgW="291973" imgH="203112" progId="Equation.3">
                  <p:embed/>
                  <p:pic>
                    <p:nvPicPr>
                      <p:cNvPr id="0" name="Object 20"/>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940152" y="3037998"/>
                        <a:ext cx="435617" cy="295095"/>
                      </a:xfrm>
                      <a:prstGeom prst="rect">
                        <a:avLst/>
                      </a:prstGeom>
                      <a:noFill/>
                    </p:spPr>
                  </p:pic>
                </p:oleObj>
              </mc:Fallback>
            </mc:AlternateContent>
          </a:graphicData>
        </a:graphic>
      </p:graphicFrame>
      <p:sp>
        <p:nvSpPr>
          <p:cNvPr id="23"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4" name="对象 23"/>
          <p:cNvGraphicFramePr>
            <a:graphicFrameLocks noChangeAspect="1"/>
          </p:cNvGraphicFramePr>
          <p:nvPr>
            <p:extLst>
              <p:ext uri="{D42A27DB-BD31-4B8C-83A1-F6EECF244321}">
                <p14:modId xmlns:p14="http://schemas.microsoft.com/office/powerpoint/2010/main" val="1081884715"/>
              </p:ext>
            </p:extLst>
          </p:nvPr>
        </p:nvGraphicFramePr>
        <p:xfrm>
          <a:off x="5173614" y="3284984"/>
          <a:ext cx="777972" cy="299220"/>
        </p:xfrm>
        <a:graphic>
          <a:graphicData uri="http://schemas.openxmlformats.org/presentationml/2006/ole">
            <mc:AlternateContent xmlns:mc="http://schemas.openxmlformats.org/markup-compatibility/2006">
              <mc:Choice xmlns:v="urn:schemas-microsoft-com:vml" Requires="v">
                <p:oleObj spid="_x0000_s33133" name="公式" r:id="rId20" imgW="495085" imgH="190417" progId="Equation.3">
                  <p:embed/>
                </p:oleObj>
              </mc:Choice>
              <mc:Fallback>
                <p:oleObj name="公式" r:id="rId20" imgW="495085" imgH="190417" progId="Equation.3">
                  <p:embed/>
                  <p:pic>
                    <p:nvPicPr>
                      <p:cNvPr id="0" name="Object 22"/>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173614" y="3284984"/>
                        <a:ext cx="777972" cy="299220"/>
                      </a:xfrm>
                      <a:prstGeom prst="rect">
                        <a:avLst/>
                      </a:prstGeom>
                      <a:noFill/>
                    </p:spPr>
                  </p:pic>
                </p:oleObj>
              </mc:Fallback>
            </mc:AlternateContent>
          </a:graphicData>
        </a:graphic>
      </p:graphicFrame>
      <p:sp>
        <p:nvSpPr>
          <p:cNvPr id="27" name="Rectangle 3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8" name="对象 27"/>
          <p:cNvGraphicFramePr>
            <a:graphicFrameLocks noChangeAspect="1"/>
          </p:cNvGraphicFramePr>
          <p:nvPr>
            <p:extLst>
              <p:ext uri="{D42A27DB-BD31-4B8C-83A1-F6EECF244321}">
                <p14:modId xmlns:p14="http://schemas.microsoft.com/office/powerpoint/2010/main" val="3341128325"/>
              </p:ext>
            </p:extLst>
          </p:nvPr>
        </p:nvGraphicFramePr>
        <p:xfrm>
          <a:off x="8773344" y="3573016"/>
          <a:ext cx="370656" cy="322310"/>
        </p:xfrm>
        <a:graphic>
          <a:graphicData uri="http://schemas.openxmlformats.org/presentationml/2006/ole">
            <mc:AlternateContent xmlns:mc="http://schemas.openxmlformats.org/markup-compatibility/2006">
              <mc:Choice xmlns:v="urn:schemas-microsoft-com:vml" Requires="v">
                <p:oleObj spid="_x0000_s33134" name="公式" r:id="rId22" imgW="215713" imgH="190335" progId="Equation.3">
                  <p:embed/>
                </p:oleObj>
              </mc:Choice>
              <mc:Fallback>
                <p:oleObj name="公式" r:id="rId22" imgW="215713" imgH="190335" progId="Equation.3">
                  <p:embed/>
                  <p:pic>
                    <p:nvPicPr>
                      <p:cNvPr id="0" name="Object 36"/>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773344" y="3573016"/>
                        <a:ext cx="370656" cy="322310"/>
                      </a:xfrm>
                      <a:prstGeom prst="rect">
                        <a:avLst/>
                      </a:prstGeom>
                      <a:noFill/>
                    </p:spPr>
                  </p:pic>
                </p:oleObj>
              </mc:Fallback>
            </mc:AlternateContent>
          </a:graphicData>
        </a:graphic>
      </p:graphicFrame>
      <p:sp>
        <p:nvSpPr>
          <p:cNvPr id="29" name="Rectangle 3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0" name="对象 29"/>
          <p:cNvGraphicFramePr>
            <a:graphicFrameLocks noChangeAspect="1"/>
          </p:cNvGraphicFramePr>
          <p:nvPr>
            <p:extLst>
              <p:ext uri="{D42A27DB-BD31-4B8C-83A1-F6EECF244321}">
                <p14:modId xmlns:p14="http://schemas.microsoft.com/office/powerpoint/2010/main" val="1857907389"/>
              </p:ext>
            </p:extLst>
          </p:nvPr>
        </p:nvGraphicFramePr>
        <p:xfrm>
          <a:off x="838200" y="4308931"/>
          <a:ext cx="2988038" cy="436092"/>
        </p:xfrm>
        <a:graphic>
          <a:graphicData uri="http://schemas.openxmlformats.org/presentationml/2006/ole">
            <mc:AlternateContent xmlns:mc="http://schemas.openxmlformats.org/markup-compatibility/2006">
              <mc:Choice xmlns:v="urn:schemas-microsoft-com:vml" Requires="v">
                <p:oleObj spid="_x0000_s33135" name="公式" r:id="rId24" imgW="2032000" imgH="292100" progId="Equation.3">
                  <p:embed/>
                </p:oleObj>
              </mc:Choice>
              <mc:Fallback>
                <p:oleObj name="公式" r:id="rId24" imgW="2032000" imgH="292100" progId="Equation.3">
                  <p:embed/>
                  <p:pic>
                    <p:nvPicPr>
                      <p:cNvPr id="0" name="Object 38"/>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38200" y="4308931"/>
                        <a:ext cx="2988038" cy="436092"/>
                      </a:xfrm>
                      <a:prstGeom prst="rect">
                        <a:avLst/>
                      </a:prstGeom>
                      <a:noFill/>
                    </p:spPr>
                  </p:pic>
                </p:oleObj>
              </mc:Fallback>
            </mc:AlternateContent>
          </a:graphicData>
        </a:graphic>
      </p:graphicFrame>
      <p:sp>
        <p:nvSpPr>
          <p:cNvPr id="31" name="TextBox 30"/>
          <p:cNvSpPr txBox="1"/>
          <p:nvPr/>
        </p:nvSpPr>
        <p:spPr>
          <a:xfrm>
            <a:off x="3851920" y="4308931"/>
            <a:ext cx="5292080" cy="646331"/>
          </a:xfrm>
          <a:prstGeom prst="rect">
            <a:avLst/>
          </a:prstGeom>
          <a:noFill/>
        </p:spPr>
        <p:txBody>
          <a:bodyPr wrap="square" rtlCol="0">
            <a:spAutoFit/>
          </a:bodyPr>
          <a:lstStyle/>
          <a:p>
            <a:r>
              <a:rPr lang="zh-CN" altLang="en-US" dirty="0"/>
              <a:t>其中 </a:t>
            </a:r>
            <a:r>
              <a:rPr lang="zh-CN" altLang="en-US" dirty="0" smtClean="0"/>
              <a:t>      为</a:t>
            </a:r>
            <a:r>
              <a:rPr lang="zh-CN" altLang="en-US" dirty="0"/>
              <a:t>收益率的分布函数， </a:t>
            </a:r>
            <a:r>
              <a:rPr lang="zh-CN" altLang="en-US" dirty="0" smtClean="0"/>
              <a:t>    为</a:t>
            </a:r>
            <a:r>
              <a:rPr lang="zh-CN" altLang="en-US" dirty="0"/>
              <a:t>对应的密度函数。</a:t>
            </a:r>
          </a:p>
        </p:txBody>
      </p:sp>
      <p:sp>
        <p:nvSpPr>
          <p:cNvPr id="107520" name="Rectangle 4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1" name="对象 107520"/>
          <p:cNvGraphicFramePr>
            <a:graphicFrameLocks noChangeAspect="1"/>
          </p:cNvGraphicFramePr>
          <p:nvPr>
            <p:extLst>
              <p:ext uri="{D42A27DB-BD31-4B8C-83A1-F6EECF244321}">
                <p14:modId xmlns:p14="http://schemas.microsoft.com/office/powerpoint/2010/main" val="192662129"/>
              </p:ext>
            </p:extLst>
          </p:nvPr>
        </p:nvGraphicFramePr>
        <p:xfrm>
          <a:off x="4364491" y="4394301"/>
          <a:ext cx="436109" cy="254397"/>
        </p:xfrm>
        <a:graphic>
          <a:graphicData uri="http://schemas.openxmlformats.org/presentationml/2006/ole">
            <mc:AlternateContent xmlns:mc="http://schemas.openxmlformats.org/markup-compatibility/2006">
              <mc:Choice xmlns:v="urn:schemas-microsoft-com:vml" Requires="v">
                <p:oleObj spid="_x0000_s33136" name="公式" r:id="rId26" imgW="342751" imgH="203112" progId="Equation.3">
                  <p:embed/>
                </p:oleObj>
              </mc:Choice>
              <mc:Fallback>
                <p:oleObj name="公式" r:id="rId26" imgW="342751" imgH="203112" progId="Equation.3">
                  <p:embed/>
                  <p:pic>
                    <p:nvPicPr>
                      <p:cNvPr id="0" name="Object 40"/>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4364491" y="4394301"/>
                        <a:ext cx="436109" cy="254397"/>
                      </a:xfrm>
                      <a:prstGeom prst="rect">
                        <a:avLst/>
                      </a:prstGeom>
                      <a:noFill/>
                    </p:spPr>
                  </p:pic>
                </p:oleObj>
              </mc:Fallback>
            </mc:AlternateContent>
          </a:graphicData>
        </a:graphic>
      </p:graphicFrame>
      <p:sp>
        <p:nvSpPr>
          <p:cNvPr id="107523" name="Rectangle 4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24" name="对象 107523"/>
          <p:cNvGraphicFramePr>
            <a:graphicFrameLocks noChangeAspect="1"/>
          </p:cNvGraphicFramePr>
          <p:nvPr>
            <p:extLst>
              <p:ext uri="{D42A27DB-BD31-4B8C-83A1-F6EECF244321}">
                <p14:modId xmlns:p14="http://schemas.microsoft.com/office/powerpoint/2010/main" val="4294536161"/>
              </p:ext>
            </p:extLst>
          </p:nvPr>
        </p:nvGraphicFramePr>
        <p:xfrm>
          <a:off x="7020272" y="4357059"/>
          <a:ext cx="455125" cy="273075"/>
        </p:xfrm>
        <a:graphic>
          <a:graphicData uri="http://schemas.openxmlformats.org/presentationml/2006/ole">
            <mc:AlternateContent xmlns:mc="http://schemas.openxmlformats.org/markup-compatibility/2006">
              <mc:Choice xmlns:v="urn:schemas-microsoft-com:vml" Requires="v">
                <p:oleObj spid="_x0000_s33137" name="公式" r:id="rId28" imgW="330057" imgH="203112" progId="Equation.3">
                  <p:embed/>
                </p:oleObj>
              </mc:Choice>
              <mc:Fallback>
                <p:oleObj name="公式" r:id="rId28" imgW="330057" imgH="203112" progId="Equation.3">
                  <p:embed/>
                  <p:pic>
                    <p:nvPicPr>
                      <p:cNvPr id="0" name="Object 42"/>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7020272" y="4357059"/>
                        <a:ext cx="455125" cy="273075"/>
                      </a:xfrm>
                      <a:prstGeom prst="rect">
                        <a:avLst/>
                      </a:prstGeom>
                      <a:noFill/>
                    </p:spPr>
                  </p:pic>
                </p:oleObj>
              </mc:Fallback>
            </mc:AlternateContent>
          </a:graphicData>
        </a:graphic>
      </p:graphicFrame>
      <p:sp>
        <p:nvSpPr>
          <p:cNvPr id="107529" name="TextBox 107528"/>
          <p:cNvSpPr txBox="1"/>
          <p:nvPr/>
        </p:nvSpPr>
        <p:spPr>
          <a:xfrm>
            <a:off x="467544" y="4880903"/>
            <a:ext cx="7109792" cy="369332"/>
          </a:xfrm>
          <a:prstGeom prst="rect">
            <a:avLst/>
          </a:prstGeom>
          <a:noFill/>
        </p:spPr>
        <p:txBody>
          <a:bodyPr wrap="square" rtlCol="0">
            <a:spAutoFit/>
          </a:bodyPr>
          <a:lstStyle/>
          <a:p>
            <a:r>
              <a:rPr lang="zh-CN" altLang="en-US" dirty="0"/>
              <a:t>离散情况下，风险为</a:t>
            </a:r>
          </a:p>
        </p:txBody>
      </p:sp>
      <p:sp>
        <p:nvSpPr>
          <p:cNvPr id="107530" name="Rectangle 5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07531" name="对象 107530"/>
          <p:cNvGraphicFramePr>
            <a:graphicFrameLocks noChangeAspect="1"/>
          </p:cNvGraphicFramePr>
          <p:nvPr>
            <p:extLst>
              <p:ext uri="{D42A27DB-BD31-4B8C-83A1-F6EECF244321}">
                <p14:modId xmlns:p14="http://schemas.microsoft.com/office/powerpoint/2010/main" val="3779487455"/>
              </p:ext>
            </p:extLst>
          </p:nvPr>
        </p:nvGraphicFramePr>
        <p:xfrm>
          <a:off x="2716576" y="4914294"/>
          <a:ext cx="1689770" cy="379134"/>
        </p:xfrm>
        <a:graphic>
          <a:graphicData uri="http://schemas.openxmlformats.org/presentationml/2006/ole">
            <mc:AlternateContent xmlns:mc="http://schemas.openxmlformats.org/markup-compatibility/2006">
              <mc:Choice xmlns:v="urn:schemas-microsoft-com:vml" Requires="v">
                <p:oleObj spid="_x0000_s33138" name="公式" r:id="rId30" imgW="1028254" imgH="355446" progId="Equation.3">
                  <p:embed/>
                </p:oleObj>
              </mc:Choice>
              <mc:Fallback>
                <p:oleObj name="公式" r:id="rId30" imgW="1028254" imgH="355446" progId="Equation.3">
                  <p:embed/>
                  <p:pic>
                    <p:nvPicPr>
                      <p:cNvPr id="0" name="Object 58"/>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2716576" y="4914294"/>
                        <a:ext cx="1689770" cy="379134"/>
                      </a:xfrm>
                      <a:prstGeom prst="rect">
                        <a:avLst/>
                      </a:prstGeom>
                      <a:noFill/>
                    </p:spPr>
                  </p:pic>
                </p:oleObj>
              </mc:Fallback>
            </mc:AlternateContent>
          </a:graphicData>
        </a:graphic>
      </p:graphicFrame>
    </p:spTree>
    <p:extLst>
      <p:ext uri="{BB962C8B-B14F-4D97-AF65-F5344CB8AC3E}">
        <p14:creationId xmlns:p14="http://schemas.microsoft.com/office/powerpoint/2010/main" val="318749743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CFFCC"/>
        </a:solidFill>
        <a:ln w="9525">
          <a:noFill/>
          <a:round/>
          <a:headEnd/>
          <a:tailEnd/>
        </a:ln>
      </a:spPr>
      <a:bodyPr/>
      <a:lstStyle>
        <a:defPPr algn="ctr" eaLnBrk="0" hangingPunct="0">
          <a:spcBef>
            <a:spcPct val="50000"/>
          </a:spcBef>
          <a:buClr>
            <a:schemeClr val="tx2"/>
          </a:buClr>
          <a:buFont typeface="Wingdings" pitchFamily="2" charset="2"/>
          <a:buNone/>
          <a:defRPr sz="1800" dirty="0">
            <a:solidFill>
              <a:schemeClr val="folHlink"/>
            </a:solidFill>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CCFFCC"/>
        </a:solidFill>
        <a:ln w="9525">
          <a:noFill/>
          <a:round/>
          <a:headEnd/>
          <a:tailEnd/>
        </a:ln>
      </a:spPr>
      <a:bodyPr/>
      <a:lstStyle>
        <a:defPPr algn="ctr" eaLnBrk="0" hangingPunct="0">
          <a:spcBef>
            <a:spcPct val="50000"/>
          </a:spcBef>
          <a:buClr>
            <a:schemeClr val="tx2"/>
          </a:buClr>
          <a:buFont typeface="Wingdings" pitchFamily="2" charset="2"/>
          <a:buNone/>
          <a:defRPr sz="1800" dirty="0">
            <a:solidFill>
              <a:schemeClr val="folHlink"/>
            </a:solidFill>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498</TotalTime>
  <Words>3680</Words>
  <Application>Microsoft Office PowerPoint</Application>
  <PresentationFormat>全屏显示(4:3)</PresentationFormat>
  <Paragraphs>166</Paragraphs>
  <Slides>24</Slides>
  <Notes>1</Notes>
  <HiddenSlides>0</HiddenSlides>
  <MMClips>0</MMClips>
  <ScaleCrop>false</ScaleCrop>
  <HeadingPairs>
    <vt:vector size="6" baseType="variant">
      <vt:variant>
        <vt:lpstr>主题</vt:lpstr>
      </vt:variant>
      <vt:variant>
        <vt:i4>3</vt:i4>
      </vt:variant>
      <vt:variant>
        <vt:lpstr>嵌入 OLE 服务器</vt:lpstr>
      </vt:variant>
      <vt:variant>
        <vt:i4>3</vt:i4>
      </vt:variant>
      <vt:variant>
        <vt:lpstr>幻灯片标题</vt:lpstr>
      </vt:variant>
      <vt:variant>
        <vt:i4>24</vt:i4>
      </vt:variant>
    </vt:vector>
  </HeadingPairs>
  <TitlesOfParts>
    <vt:vector size="30" baseType="lpstr">
      <vt:lpstr>1_默认设计模板</vt:lpstr>
      <vt:lpstr>2_默认设计模板</vt:lpstr>
      <vt:lpstr>3_默认设计模板</vt:lpstr>
      <vt:lpstr>Equation.DSMT4</vt:lpstr>
      <vt:lpstr>公式</vt:lpstr>
      <vt:lpstr>Microsoft 公式 3.0</vt:lpstr>
      <vt:lpstr> 风险偏好及选择                           天津财经大学中国经济统计研究中心                                            李腊生 </vt:lpstr>
      <vt:lpstr>PowerPoint 演示文稿</vt:lpstr>
      <vt:lpstr>第一节  效用函数</vt:lpstr>
      <vt:lpstr>第一节  效用函数</vt:lpstr>
      <vt:lpstr>第一节  效用函数</vt:lpstr>
      <vt:lpstr>第一节  效用函数</vt:lpstr>
      <vt:lpstr>第二节  风险的度量</vt:lpstr>
      <vt:lpstr>第二节  风险的度量</vt:lpstr>
      <vt:lpstr>第二节  风险的度量</vt:lpstr>
      <vt:lpstr>第二节  风险的度量</vt:lpstr>
      <vt:lpstr>第二节  风险的度量</vt:lpstr>
      <vt:lpstr>第三节 风险承受能力及其偏好</vt:lpstr>
      <vt:lpstr>第三节 风险承受能力及其偏好</vt:lpstr>
      <vt:lpstr>第三节 风险承受能力及其偏好</vt:lpstr>
      <vt:lpstr>第三节 风险承受能力及其偏好</vt:lpstr>
      <vt:lpstr>第三节 风险承受能力及其偏好</vt:lpstr>
      <vt:lpstr>第四节 无差异曲线</vt:lpstr>
      <vt:lpstr>第四节 无差异曲线</vt:lpstr>
      <vt:lpstr>第四节 无差异曲线</vt:lpstr>
      <vt:lpstr>第五节 风险与收益的权衡及其选择</vt:lpstr>
      <vt:lpstr>第五节 风险与收益的权衡及其选择</vt:lpstr>
      <vt:lpstr>第五节 风险与收益的权衡及其选择</vt:lpstr>
      <vt:lpstr>第五节 风险与收益的权衡及其选择</vt:lpstr>
      <vt:lpstr>第五节 风险与收益的权衡及其选择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风险偏好及选择</dc:title>
  <dc:creator>huobo</dc:creator>
  <cp:lastModifiedBy>MC SYSTEM</cp:lastModifiedBy>
  <cp:revision>139</cp:revision>
  <dcterms:created xsi:type="dcterms:W3CDTF">2014-05-10T13:41:18Z</dcterms:created>
  <dcterms:modified xsi:type="dcterms:W3CDTF">2014-07-02T05:48:11Z</dcterms:modified>
</cp:coreProperties>
</file>